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Arimo" panose="020B0604020202020204" charset="0"/>
      <p:regular r:id="rId20"/>
    </p:embeddedFont>
    <p:embeddedFont>
      <p:font typeface="Arimo Bold" panose="020B0604020202020204" charset="0"/>
      <p:regular r:id="rId21"/>
    </p:embeddedFont>
    <p:embeddedFont>
      <p:font typeface="Canva Sans" panose="020B0604020202020204" charset="0"/>
      <p:regular r:id="rId22"/>
    </p:embeddedFont>
    <p:embeddedFont>
      <p:font typeface="Canva Sans Bold" panose="020B0604020202020204" charset="0"/>
      <p:regular r:id="rId23"/>
    </p:embeddedFont>
    <p:embeddedFont>
      <p:font typeface="Poppins" panose="00000500000000000000" pitchFamily="2" charset="0"/>
      <p:regular r:id="rId24"/>
    </p:embeddedFont>
    <p:embeddedFont>
      <p:font typeface="Poppins Bold" panose="020B0604020202020204" charset="0"/>
      <p:regular r:id="rId25"/>
    </p:embeddedFont>
    <p:embeddedFont>
      <p:font typeface="Poppins Ultra-Bold" panose="020B0604020202020204" charset="0"/>
      <p:regular r:id="rId26"/>
    </p:embeddedFont>
    <p:embeddedFont>
      <p:font typeface="Roboto Bold" panose="020B0604020202020204" charset="0"/>
      <p:regular r:id="rId27"/>
    </p:embeddedFont>
    <p:embeddedFont>
      <p:font typeface="Solway"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8" d="100"/>
          <a:sy n="48" d="100"/>
        </p:scale>
        <p:origin x="29"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hyperlink" Target="http://localhost/StudentMS-System/layout/app.php"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8.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0.svg"/><Relationship Id="rId7" Type="http://schemas.openxmlformats.org/officeDocument/2006/relationships/image" Target="../media/image16.sv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7" Type="http://schemas.openxmlformats.org/officeDocument/2006/relationships/image" Target="../media/image36.sv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0.sv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8.sv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4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8" Type="http://schemas.openxmlformats.org/officeDocument/2006/relationships/image" Target="../media/image53.gif"/><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5.svg"/><Relationship Id="rId7" Type="http://schemas.openxmlformats.org/officeDocument/2006/relationships/image" Target="../media/image59.sv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svg"/><Relationship Id="rId7" Type="http://schemas.openxmlformats.org/officeDocument/2006/relationships/image" Target="../media/image2.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20.sv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4.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rot="8858981">
            <a:off x="9106168" y="3237614"/>
            <a:ext cx="16306265" cy="14497752"/>
          </a:xfrm>
          <a:custGeom>
            <a:avLst/>
            <a:gdLst/>
            <a:ahLst/>
            <a:cxnLst/>
            <a:rect l="l" t="t" r="r" b="b"/>
            <a:pathLst>
              <a:path w="16306265" h="14497752">
                <a:moveTo>
                  <a:pt x="0" y="0"/>
                </a:moveTo>
                <a:lnTo>
                  <a:pt x="16306264" y="0"/>
                </a:lnTo>
                <a:lnTo>
                  <a:pt x="16306264" y="14497751"/>
                </a:lnTo>
                <a:lnTo>
                  <a:pt x="0" y="1449775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00086" y="6057381"/>
            <a:ext cx="7463716" cy="837276"/>
            <a:chOff x="0" y="0"/>
            <a:chExt cx="1965752" cy="220517"/>
          </a:xfrm>
        </p:grpSpPr>
        <p:sp>
          <p:nvSpPr>
            <p:cNvPr id="4" name="Freeform 4"/>
            <p:cNvSpPr/>
            <p:nvPr/>
          </p:nvSpPr>
          <p:spPr>
            <a:xfrm>
              <a:off x="0" y="0"/>
              <a:ext cx="1965752" cy="220517"/>
            </a:xfrm>
            <a:custGeom>
              <a:avLst/>
              <a:gdLst/>
              <a:ahLst/>
              <a:cxnLst/>
              <a:rect l="l" t="t" r="r" b="b"/>
              <a:pathLst>
                <a:path w="1965752" h="220517">
                  <a:moveTo>
                    <a:pt x="103727" y="0"/>
                  </a:moveTo>
                  <a:lnTo>
                    <a:pt x="1862025" y="0"/>
                  </a:lnTo>
                  <a:cubicBezTo>
                    <a:pt x="1919312" y="0"/>
                    <a:pt x="1965752" y="46440"/>
                    <a:pt x="1965752" y="103727"/>
                  </a:cubicBezTo>
                  <a:lnTo>
                    <a:pt x="1965752" y="116790"/>
                  </a:lnTo>
                  <a:cubicBezTo>
                    <a:pt x="1965752" y="174077"/>
                    <a:pt x="1919312" y="220517"/>
                    <a:pt x="1862025" y="220517"/>
                  </a:cubicBezTo>
                  <a:lnTo>
                    <a:pt x="103727" y="220517"/>
                  </a:lnTo>
                  <a:cubicBezTo>
                    <a:pt x="46440" y="220517"/>
                    <a:pt x="0" y="174077"/>
                    <a:pt x="0" y="116790"/>
                  </a:cubicBezTo>
                  <a:lnTo>
                    <a:pt x="0" y="103727"/>
                  </a:lnTo>
                  <a:cubicBezTo>
                    <a:pt x="0" y="46440"/>
                    <a:pt x="46440" y="0"/>
                    <a:pt x="103727" y="0"/>
                  </a:cubicBezTo>
                  <a:close/>
                </a:path>
              </a:pathLst>
            </a:custGeom>
            <a:solidFill>
              <a:srgbClr val="FFBF00"/>
            </a:solidFill>
            <a:ln cap="rnd">
              <a:noFill/>
              <a:prstDash val="solid"/>
              <a:round/>
            </a:ln>
          </p:spPr>
        </p:sp>
        <p:sp>
          <p:nvSpPr>
            <p:cNvPr id="5" name="TextBox 5"/>
            <p:cNvSpPr txBox="1"/>
            <p:nvPr/>
          </p:nvSpPr>
          <p:spPr>
            <a:xfrm>
              <a:off x="0" y="-66675"/>
              <a:ext cx="1965752" cy="287192"/>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a:off x="9997904" y="2723115"/>
            <a:ext cx="9449022" cy="7524857"/>
          </a:xfrm>
          <a:custGeom>
            <a:avLst/>
            <a:gdLst/>
            <a:ahLst/>
            <a:cxnLst/>
            <a:rect l="l" t="t" r="r" b="b"/>
            <a:pathLst>
              <a:path w="9449022" h="7524857">
                <a:moveTo>
                  <a:pt x="0" y="0"/>
                </a:moveTo>
                <a:lnTo>
                  <a:pt x="9449021" y="0"/>
                </a:lnTo>
                <a:lnTo>
                  <a:pt x="9449021" y="7524858"/>
                </a:lnTo>
                <a:lnTo>
                  <a:pt x="0" y="75248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800086" y="7085157"/>
            <a:ext cx="7463716" cy="837276"/>
            <a:chOff x="0" y="0"/>
            <a:chExt cx="1965752" cy="220517"/>
          </a:xfrm>
        </p:grpSpPr>
        <p:sp>
          <p:nvSpPr>
            <p:cNvPr id="8" name="Freeform 8"/>
            <p:cNvSpPr/>
            <p:nvPr/>
          </p:nvSpPr>
          <p:spPr>
            <a:xfrm>
              <a:off x="0" y="0"/>
              <a:ext cx="1965752" cy="220517"/>
            </a:xfrm>
            <a:custGeom>
              <a:avLst/>
              <a:gdLst/>
              <a:ahLst/>
              <a:cxnLst/>
              <a:rect l="l" t="t" r="r" b="b"/>
              <a:pathLst>
                <a:path w="1965752" h="220517">
                  <a:moveTo>
                    <a:pt x="103727" y="0"/>
                  </a:moveTo>
                  <a:lnTo>
                    <a:pt x="1862025" y="0"/>
                  </a:lnTo>
                  <a:cubicBezTo>
                    <a:pt x="1919312" y="0"/>
                    <a:pt x="1965752" y="46440"/>
                    <a:pt x="1965752" y="103727"/>
                  </a:cubicBezTo>
                  <a:lnTo>
                    <a:pt x="1965752" y="116790"/>
                  </a:lnTo>
                  <a:cubicBezTo>
                    <a:pt x="1965752" y="174077"/>
                    <a:pt x="1919312" y="220517"/>
                    <a:pt x="1862025" y="220517"/>
                  </a:cubicBezTo>
                  <a:lnTo>
                    <a:pt x="103727" y="220517"/>
                  </a:lnTo>
                  <a:cubicBezTo>
                    <a:pt x="46440" y="220517"/>
                    <a:pt x="0" y="174077"/>
                    <a:pt x="0" y="116790"/>
                  </a:cubicBezTo>
                  <a:lnTo>
                    <a:pt x="0" y="103727"/>
                  </a:lnTo>
                  <a:cubicBezTo>
                    <a:pt x="0" y="46440"/>
                    <a:pt x="46440" y="0"/>
                    <a:pt x="103727" y="0"/>
                  </a:cubicBezTo>
                  <a:close/>
                </a:path>
              </a:pathLst>
            </a:custGeom>
            <a:solidFill>
              <a:srgbClr val="FFBF00"/>
            </a:solidFill>
            <a:ln cap="rnd">
              <a:noFill/>
              <a:prstDash val="solid"/>
              <a:round/>
            </a:ln>
          </p:spPr>
        </p:sp>
        <p:sp>
          <p:nvSpPr>
            <p:cNvPr id="9" name="TextBox 9"/>
            <p:cNvSpPr txBox="1"/>
            <p:nvPr/>
          </p:nvSpPr>
          <p:spPr>
            <a:xfrm>
              <a:off x="0" y="-66675"/>
              <a:ext cx="1965752" cy="287192"/>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800086" y="8119409"/>
            <a:ext cx="7463716" cy="837276"/>
            <a:chOff x="0" y="0"/>
            <a:chExt cx="1965752" cy="220517"/>
          </a:xfrm>
        </p:grpSpPr>
        <p:sp>
          <p:nvSpPr>
            <p:cNvPr id="11" name="Freeform 11"/>
            <p:cNvSpPr/>
            <p:nvPr/>
          </p:nvSpPr>
          <p:spPr>
            <a:xfrm>
              <a:off x="0" y="0"/>
              <a:ext cx="1965752" cy="220517"/>
            </a:xfrm>
            <a:custGeom>
              <a:avLst/>
              <a:gdLst/>
              <a:ahLst/>
              <a:cxnLst/>
              <a:rect l="l" t="t" r="r" b="b"/>
              <a:pathLst>
                <a:path w="1965752" h="220517">
                  <a:moveTo>
                    <a:pt x="103727" y="0"/>
                  </a:moveTo>
                  <a:lnTo>
                    <a:pt x="1862025" y="0"/>
                  </a:lnTo>
                  <a:cubicBezTo>
                    <a:pt x="1919312" y="0"/>
                    <a:pt x="1965752" y="46440"/>
                    <a:pt x="1965752" y="103727"/>
                  </a:cubicBezTo>
                  <a:lnTo>
                    <a:pt x="1965752" y="116790"/>
                  </a:lnTo>
                  <a:cubicBezTo>
                    <a:pt x="1965752" y="174077"/>
                    <a:pt x="1919312" y="220517"/>
                    <a:pt x="1862025" y="220517"/>
                  </a:cubicBezTo>
                  <a:lnTo>
                    <a:pt x="103727" y="220517"/>
                  </a:lnTo>
                  <a:cubicBezTo>
                    <a:pt x="46440" y="220517"/>
                    <a:pt x="0" y="174077"/>
                    <a:pt x="0" y="116790"/>
                  </a:cubicBezTo>
                  <a:lnTo>
                    <a:pt x="0" y="103727"/>
                  </a:lnTo>
                  <a:cubicBezTo>
                    <a:pt x="0" y="46440"/>
                    <a:pt x="46440" y="0"/>
                    <a:pt x="103727" y="0"/>
                  </a:cubicBezTo>
                  <a:close/>
                </a:path>
              </a:pathLst>
            </a:custGeom>
            <a:solidFill>
              <a:srgbClr val="FFBF00"/>
            </a:solidFill>
            <a:ln cap="rnd">
              <a:noFill/>
              <a:prstDash val="solid"/>
              <a:round/>
            </a:ln>
          </p:spPr>
        </p:sp>
        <p:sp>
          <p:nvSpPr>
            <p:cNvPr id="12" name="TextBox 12"/>
            <p:cNvSpPr txBox="1"/>
            <p:nvPr/>
          </p:nvSpPr>
          <p:spPr>
            <a:xfrm>
              <a:off x="0" y="-66675"/>
              <a:ext cx="1965752" cy="287192"/>
            </a:xfrm>
            <a:prstGeom prst="rect">
              <a:avLst/>
            </a:prstGeom>
          </p:spPr>
          <p:txBody>
            <a:bodyPr lIns="50800" tIns="50800" rIns="50800" bIns="50800" rtlCol="0" anchor="ctr"/>
            <a:lstStyle/>
            <a:p>
              <a:pPr algn="ctr">
                <a:lnSpc>
                  <a:spcPts val="3359"/>
                </a:lnSpc>
              </a:pPr>
              <a:endParaRPr/>
            </a:p>
          </p:txBody>
        </p:sp>
      </p:grpSp>
      <p:sp>
        <p:nvSpPr>
          <p:cNvPr id="13" name="TextBox 13"/>
          <p:cNvSpPr txBox="1"/>
          <p:nvPr/>
        </p:nvSpPr>
        <p:spPr>
          <a:xfrm>
            <a:off x="1012559" y="2211932"/>
            <a:ext cx="8985345" cy="3654949"/>
          </a:xfrm>
          <a:prstGeom prst="rect">
            <a:avLst/>
          </a:prstGeom>
        </p:spPr>
        <p:txBody>
          <a:bodyPr lIns="0" tIns="0" rIns="0" bIns="0" rtlCol="0" anchor="t">
            <a:spAutoFit/>
          </a:bodyPr>
          <a:lstStyle/>
          <a:p>
            <a:pPr algn="l">
              <a:lnSpc>
                <a:spcPts val="9276"/>
              </a:lnSpc>
            </a:pPr>
            <a:r>
              <a:rPr lang="en-US" sz="9276" b="1">
                <a:solidFill>
                  <a:srgbClr val="FFFFFF"/>
                </a:solidFill>
                <a:latin typeface="Poppins Ultra-Bold"/>
                <a:ea typeface="Poppins Ultra-Bold"/>
                <a:cs typeface="Poppins Ultra-Bold"/>
                <a:sym typeface="Poppins Ultra-Bold"/>
              </a:rPr>
              <a:t>STUDENT</a:t>
            </a:r>
          </a:p>
          <a:p>
            <a:pPr algn="l">
              <a:lnSpc>
                <a:spcPts val="9276"/>
              </a:lnSpc>
            </a:pPr>
            <a:r>
              <a:rPr lang="en-US" sz="9276" b="1">
                <a:solidFill>
                  <a:srgbClr val="FFFFFF"/>
                </a:solidFill>
                <a:latin typeface="Poppins Ultra-Bold"/>
                <a:ea typeface="Poppins Ultra-Bold"/>
                <a:cs typeface="Poppins Ultra-Bold"/>
                <a:sym typeface="Poppins Ultra-Bold"/>
              </a:rPr>
              <a:t>MANAGEMENT </a:t>
            </a:r>
          </a:p>
          <a:p>
            <a:pPr algn="l">
              <a:lnSpc>
                <a:spcPts val="9276"/>
              </a:lnSpc>
            </a:pPr>
            <a:r>
              <a:rPr lang="en-US" sz="9276" b="1">
                <a:solidFill>
                  <a:srgbClr val="FFFFFF"/>
                </a:solidFill>
                <a:latin typeface="Poppins Ultra-Bold"/>
                <a:ea typeface="Poppins Ultra-Bold"/>
                <a:cs typeface="Poppins Ultra-Bold"/>
                <a:sym typeface="Poppins Ultra-Bold"/>
              </a:rPr>
              <a:t>SYSTEM</a:t>
            </a:r>
          </a:p>
        </p:txBody>
      </p:sp>
      <p:sp>
        <p:nvSpPr>
          <p:cNvPr id="14" name="TextBox 14"/>
          <p:cNvSpPr txBox="1"/>
          <p:nvPr/>
        </p:nvSpPr>
        <p:spPr>
          <a:xfrm>
            <a:off x="1028700" y="782955"/>
            <a:ext cx="2462752" cy="424815"/>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Supervisors :</a:t>
            </a:r>
          </a:p>
        </p:txBody>
      </p:sp>
      <p:sp>
        <p:nvSpPr>
          <p:cNvPr id="15" name="TextBox 15"/>
          <p:cNvSpPr txBox="1"/>
          <p:nvPr/>
        </p:nvSpPr>
        <p:spPr>
          <a:xfrm>
            <a:off x="1066884" y="6239799"/>
            <a:ext cx="1847139" cy="424815"/>
          </a:xfrm>
          <a:prstGeom prst="rect">
            <a:avLst/>
          </a:prstGeom>
        </p:spPr>
        <p:txBody>
          <a:bodyPr lIns="0" tIns="0" rIns="0" bIns="0" rtlCol="0" anchor="t">
            <a:spAutoFit/>
          </a:bodyPr>
          <a:lstStyle/>
          <a:p>
            <a:pPr algn="just">
              <a:lnSpc>
                <a:spcPts val="3359"/>
              </a:lnSpc>
              <a:spcBef>
                <a:spcPct val="0"/>
              </a:spcBef>
            </a:pPr>
            <a:r>
              <a:rPr lang="en-US" sz="2400" b="1">
                <a:solidFill>
                  <a:srgbClr val="000000"/>
                </a:solidFill>
                <a:latin typeface="Poppins Bold"/>
                <a:ea typeface="Poppins Bold"/>
                <a:cs typeface="Poppins Bold"/>
                <a:sym typeface="Poppins Bold"/>
              </a:rPr>
              <a:t>Student :</a:t>
            </a:r>
          </a:p>
        </p:txBody>
      </p:sp>
      <p:sp>
        <p:nvSpPr>
          <p:cNvPr id="16" name="TextBox 16"/>
          <p:cNvSpPr txBox="1"/>
          <p:nvPr/>
        </p:nvSpPr>
        <p:spPr>
          <a:xfrm>
            <a:off x="3364399" y="812483"/>
            <a:ext cx="2954902"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a:t>
            </a:r>
          </a:p>
        </p:txBody>
      </p:sp>
      <p:sp>
        <p:nvSpPr>
          <p:cNvPr id="17" name="TextBox 17"/>
          <p:cNvSpPr txBox="1"/>
          <p:nvPr/>
        </p:nvSpPr>
        <p:spPr>
          <a:xfrm>
            <a:off x="2615060" y="6261072"/>
            <a:ext cx="4324766" cy="391701"/>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Mihir Bhayani  -  92200577027</a:t>
            </a:r>
          </a:p>
        </p:txBody>
      </p:sp>
      <p:sp>
        <p:nvSpPr>
          <p:cNvPr id="18" name="TextBox 18"/>
          <p:cNvSpPr txBox="1"/>
          <p:nvPr/>
        </p:nvSpPr>
        <p:spPr>
          <a:xfrm>
            <a:off x="5521372" y="812483"/>
            <a:ext cx="2954902"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a:t>
            </a:r>
          </a:p>
        </p:txBody>
      </p:sp>
      <p:sp>
        <p:nvSpPr>
          <p:cNvPr id="19" name="TextBox 19"/>
          <p:cNvSpPr txBox="1"/>
          <p:nvPr/>
        </p:nvSpPr>
        <p:spPr>
          <a:xfrm>
            <a:off x="1066884" y="7258050"/>
            <a:ext cx="1847139" cy="424815"/>
          </a:xfrm>
          <a:prstGeom prst="rect">
            <a:avLst/>
          </a:prstGeom>
        </p:spPr>
        <p:txBody>
          <a:bodyPr lIns="0" tIns="0" rIns="0" bIns="0" rtlCol="0" anchor="t">
            <a:spAutoFit/>
          </a:bodyPr>
          <a:lstStyle/>
          <a:p>
            <a:pPr algn="just">
              <a:lnSpc>
                <a:spcPts val="3359"/>
              </a:lnSpc>
              <a:spcBef>
                <a:spcPct val="0"/>
              </a:spcBef>
            </a:pPr>
            <a:r>
              <a:rPr lang="en-US" sz="2400" b="1">
                <a:solidFill>
                  <a:srgbClr val="000000"/>
                </a:solidFill>
                <a:latin typeface="Poppins Bold"/>
                <a:ea typeface="Poppins Bold"/>
                <a:cs typeface="Poppins Bold"/>
                <a:sym typeface="Poppins Bold"/>
              </a:rPr>
              <a:t>Student :</a:t>
            </a:r>
          </a:p>
        </p:txBody>
      </p:sp>
      <p:sp>
        <p:nvSpPr>
          <p:cNvPr id="20" name="TextBox 20"/>
          <p:cNvSpPr txBox="1"/>
          <p:nvPr/>
        </p:nvSpPr>
        <p:spPr>
          <a:xfrm>
            <a:off x="1066884" y="8292302"/>
            <a:ext cx="1847139" cy="424815"/>
          </a:xfrm>
          <a:prstGeom prst="rect">
            <a:avLst/>
          </a:prstGeom>
        </p:spPr>
        <p:txBody>
          <a:bodyPr lIns="0" tIns="0" rIns="0" bIns="0" rtlCol="0" anchor="t">
            <a:spAutoFit/>
          </a:bodyPr>
          <a:lstStyle/>
          <a:p>
            <a:pPr algn="just">
              <a:lnSpc>
                <a:spcPts val="3359"/>
              </a:lnSpc>
              <a:spcBef>
                <a:spcPct val="0"/>
              </a:spcBef>
            </a:pPr>
            <a:r>
              <a:rPr lang="en-US" sz="2400" b="1">
                <a:solidFill>
                  <a:srgbClr val="000000"/>
                </a:solidFill>
                <a:latin typeface="Poppins Bold"/>
                <a:ea typeface="Poppins Bold"/>
                <a:cs typeface="Poppins Bold"/>
                <a:sym typeface="Poppins Bold"/>
              </a:rPr>
              <a:t>Student :</a:t>
            </a:r>
          </a:p>
        </p:txBody>
      </p:sp>
      <p:sp>
        <p:nvSpPr>
          <p:cNvPr id="21" name="TextBox 21"/>
          <p:cNvSpPr txBox="1"/>
          <p:nvPr/>
        </p:nvSpPr>
        <p:spPr>
          <a:xfrm>
            <a:off x="2615060" y="7291165"/>
            <a:ext cx="4999669" cy="391701"/>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Karan Sundavadra  -  92200577028</a:t>
            </a:r>
          </a:p>
        </p:txBody>
      </p:sp>
      <p:sp>
        <p:nvSpPr>
          <p:cNvPr id="22" name="TextBox 22"/>
          <p:cNvSpPr txBox="1"/>
          <p:nvPr/>
        </p:nvSpPr>
        <p:spPr>
          <a:xfrm>
            <a:off x="2615060" y="8313621"/>
            <a:ext cx="4915348" cy="391701"/>
          </a:xfrm>
          <a:prstGeom prst="rect">
            <a:avLst/>
          </a:prstGeom>
        </p:spPr>
        <p:txBody>
          <a:bodyPr lIns="0" tIns="0" rIns="0" bIns="0" rtlCol="0" anchor="t">
            <a:spAutoFit/>
          </a:bodyPr>
          <a:lstStyle/>
          <a:p>
            <a:pPr algn="just">
              <a:lnSpc>
                <a:spcPts val="3080"/>
              </a:lnSpc>
              <a:spcBef>
                <a:spcPct val="0"/>
              </a:spcBef>
            </a:pPr>
            <a:r>
              <a:rPr lang="en-US" sz="2200">
                <a:solidFill>
                  <a:srgbClr val="000000"/>
                </a:solidFill>
                <a:latin typeface="Poppins"/>
                <a:ea typeface="Poppins"/>
                <a:cs typeface="Poppins"/>
                <a:sym typeface="Poppins"/>
              </a:rPr>
              <a:t>Manan Bhalodiya  -  92200577038</a:t>
            </a:r>
          </a:p>
        </p:txBody>
      </p:sp>
      <p:sp>
        <p:nvSpPr>
          <p:cNvPr id="23" name="TextBox 23"/>
          <p:cNvSpPr txBox="1"/>
          <p:nvPr/>
        </p:nvSpPr>
        <p:spPr>
          <a:xfrm>
            <a:off x="15043454" y="623899"/>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24" name="TextBox 2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a:t>
            </a:r>
          </a:p>
        </p:txBody>
      </p:sp>
      <p:grpSp>
        <p:nvGrpSpPr>
          <p:cNvPr id="25" name="Group 25"/>
          <p:cNvGrpSpPr/>
          <p:nvPr/>
        </p:nvGrpSpPr>
        <p:grpSpPr>
          <a:xfrm>
            <a:off x="800086" y="9258300"/>
            <a:ext cx="7463716" cy="773338"/>
            <a:chOff x="0" y="0"/>
            <a:chExt cx="9951621" cy="1031118"/>
          </a:xfrm>
        </p:grpSpPr>
        <p:sp>
          <p:nvSpPr>
            <p:cNvPr id="26" name="Freeform 26"/>
            <p:cNvSpPr/>
            <p:nvPr/>
          </p:nvSpPr>
          <p:spPr>
            <a:xfrm>
              <a:off x="0" y="0"/>
              <a:ext cx="9951621" cy="1031118"/>
            </a:xfrm>
            <a:custGeom>
              <a:avLst/>
              <a:gdLst/>
              <a:ahLst/>
              <a:cxnLst/>
              <a:rect l="l" t="t" r="r" b="b"/>
              <a:pathLst>
                <a:path w="9951621" h="1031118">
                  <a:moveTo>
                    <a:pt x="0" y="0"/>
                  </a:moveTo>
                  <a:lnTo>
                    <a:pt x="9951621" y="0"/>
                  </a:lnTo>
                  <a:lnTo>
                    <a:pt x="9951621" y="1031118"/>
                  </a:lnTo>
                  <a:lnTo>
                    <a:pt x="0" y="1031118"/>
                  </a:lnTo>
                  <a:lnTo>
                    <a:pt x="0" y="0"/>
                  </a:lnTo>
                  <a:close/>
                </a:path>
              </a:pathLst>
            </a:custGeom>
            <a:blipFill>
              <a:blip r:embed="rId6"/>
              <a:stretch>
                <a:fillRect l="-2609" t="-114763" r="-47471" b="-114763"/>
              </a:stretch>
            </a:blipFill>
          </p:spPr>
        </p:sp>
        <p:sp>
          <p:nvSpPr>
            <p:cNvPr id="27" name="Freeform 27"/>
            <p:cNvSpPr/>
            <p:nvPr/>
          </p:nvSpPr>
          <p:spPr>
            <a:xfrm>
              <a:off x="241424" y="0"/>
              <a:ext cx="989986" cy="989986"/>
            </a:xfrm>
            <a:custGeom>
              <a:avLst/>
              <a:gdLst/>
              <a:ahLst/>
              <a:cxnLst/>
              <a:rect l="l" t="t" r="r" b="b"/>
              <a:pathLst>
                <a:path w="989986" h="989986">
                  <a:moveTo>
                    <a:pt x="0" y="0"/>
                  </a:moveTo>
                  <a:lnTo>
                    <a:pt x="989986" y="0"/>
                  </a:lnTo>
                  <a:lnTo>
                    <a:pt x="989986" y="989986"/>
                  </a:lnTo>
                  <a:lnTo>
                    <a:pt x="0" y="98998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8" name="TextBox 28"/>
            <p:cNvSpPr txBox="1"/>
            <p:nvPr/>
          </p:nvSpPr>
          <p:spPr>
            <a:xfrm>
              <a:off x="1231410" y="262512"/>
              <a:ext cx="8284609" cy="458469"/>
            </a:xfrm>
            <a:prstGeom prst="rect">
              <a:avLst/>
            </a:prstGeom>
          </p:spPr>
          <p:txBody>
            <a:bodyPr lIns="0" tIns="0" rIns="0" bIns="0" rtlCol="0" anchor="t">
              <a:spAutoFit/>
            </a:bodyPr>
            <a:lstStyle/>
            <a:p>
              <a:pPr algn="l">
                <a:lnSpc>
                  <a:spcPts val="2861"/>
                </a:lnSpc>
              </a:pPr>
              <a:r>
                <a:rPr lang="en-US" sz="2043" b="1" u="sng">
                  <a:solidFill>
                    <a:srgbClr val="004AAD"/>
                  </a:solidFill>
                  <a:latin typeface="Arimo Bold"/>
                  <a:ea typeface="Arimo Bold"/>
                  <a:cs typeface="Arimo Bold"/>
                  <a:sym typeface="Arimo Bold"/>
                  <a:hlinkClick r:id="rId9" tooltip="http://localhost/StudentMS-System/layout/app.php"/>
                </a:rPr>
                <a:t>http://localhost/StudentMS-System/layout/app.php</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a:off x="11497790" y="2050134"/>
            <a:ext cx="7509720" cy="7509720"/>
          </a:xfrm>
          <a:custGeom>
            <a:avLst/>
            <a:gdLst/>
            <a:ahLst/>
            <a:cxnLst/>
            <a:rect l="l" t="t" r="r" b="b"/>
            <a:pathLst>
              <a:path w="7509720" h="7509720">
                <a:moveTo>
                  <a:pt x="0" y="0"/>
                </a:moveTo>
                <a:lnTo>
                  <a:pt x="7509721" y="0"/>
                </a:lnTo>
                <a:lnTo>
                  <a:pt x="7509721" y="7509720"/>
                </a:lnTo>
                <a:lnTo>
                  <a:pt x="0" y="7509720"/>
                </a:lnTo>
                <a:lnTo>
                  <a:pt x="0" y="0"/>
                </a:lnTo>
                <a:close/>
              </a:path>
            </a:pathLst>
          </a:custGeom>
          <a:blipFill>
            <a:blip r:embed="rId2">
              <a:alphaModFix amt="31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10</a:t>
            </a:r>
          </a:p>
        </p:txBody>
      </p:sp>
      <p:sp>
        <p:nvSpPr>
          <p:cNvPr id="4" name="Freeform 4"/>
          <p:cNvSpPr/>
          <p:nvPr/>
        </p:nvSpPr>
        <p:spPr>
          <a:xfrm rot="1172517">
            <a:off x="-1493572" y="7617207"/>
            <a:ext cx="5339587" cy="5339587"/>
          </a:xfrm>
          <a:custGeom>
            <a:avLst/>
            <a:gdLst/>
            <a:ahLst/>
            <a:cxnLst/>
            <a:rect l="l" t="t" r="r" b="b"/>
            <a:pathLst>
              <a:path w="5339587" h="5339587">
                <a:moveTo>
                  <a:pt x="0" y="0"/>
                </a:moveTo>
                <a:lnTo>
                  <a:pt x="5339586" y="0"/>
                </a:lnTo>
                <a:lnTo>
                  <a:pt x="5339586" y="5339586"/>
                </a:lnTo>
                <a:lnTo>
                  <a:pt x="0" y="5339586"/>
                </a:lnTo>
                <a:lnTo>
                  <a:pt x="0" y="0"/>
                </a:lnTo>
                <a:close/>
              </a:path>
            </a:pathLst>
          </a:custGeom>
          <a:blipFill>
            <a:blip r:embed="rId4">
              <a:alphaModFix amt="56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76221" y="4290995"/>
            <a:ext cx="9939573" cy="4550860"/>
          </a:xfrm>
          <a:prstGeom prst="rect">
            <a:avLst/>
          </a:prstGeom>
        </p:spPr>
        <p:txBody>
          <a:bodyPr lIns="0" tIns="0" rIns="0" bIns="0" rtlCol="0" anchor="t">
            <a:spAutoFit/>
          </a:bodyPr>
          <a:lstStyle/>
          <a:p>
            <a:pPr algn="ctr">
              <a:lnSpc>
                <a:spcPts val="3600"/>
              </a:lnSpc>
              <a:spcBef>
                <a:spcPct val="0"/>
              </a:spcBef>
            </a:pPr>
            <a:r>
              <a:rPr lang="en-US" sz="2572">
                <a:solidFill>
                  <a:srgbClr val="FFFFFF"/>
                </a:solidFill>
                <a:latin typeface="Poppins"/>
                <a:ea typeface="Poppins"/>
                <a:cs typeface="Poppins"/>
                <a:sym typeface="Poppins"/>
              </a:rPr>
              <a:t>The Add Student page is a crucial part of the Student Dashboard, streamlining new student enrollment. Its organized interface captures vital information accurately, while features like validation checks enhance user experience for administrators and educators. Submitted data is securely stored in the database, ensuring easy retrieval and management of student records, which supports data integrity and effective communication. Overall, the Add Student feature is essential for maintaining a comprehensive student management system.</a:t>
            </a:r>
          </a:p>
        </p:txBody>
      </p:sp>
      <p:sp>
        <p:nvSpPr>
          <p:cNvPr id="6" name="Freeform 6"/>
          <p:cNvSpPr/>
          <p:nvPr/>
        </p:nvSpPr>
        <p:spPr>
          <a:xfrm rot="1172517">
            <a:off x="-2232768" y="-2669793"/>
            <a:ext cx="5339587" cy="5339587"/>
          </a:xfrm>
          <a:custGeom>
            <a:avLst/>
            <a:gdLst/>
            <a:ahLst/>
            <a:cxnLst/>
            <a:rect l="l" t="t" r="r" b="b"/>
            <a:pathLst>
              <a:path w="5339587" h="5339587">
                <a:moveTo>
                  <a:pt x="0" y="0"/>
                </a:moveTo>
                <a:lnTo>
                  <a:pt x="5339587" y="0"/>
                </a:lnTo>
                <a:lnTo>
                  <a:pt x="5339587" y="5339586"/>
                </a:lnTo>
                <a:lnTo>
                  <a:pt x="0" y="53395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073054" y="832497"/>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8" name="Freeform 8"/>
          <p:cNvSpPr/>
          <p:nvPr/>
        </p:nvSpPr>
        <p:spPr>
          <a:xfrm rot="1172517">
            <a:off x="15618207" y="-2312278"/>
            <a:ext cx="5339587" cy="5339587"/>
          </a:xfrm>
          <a:custGeom>
            <a:avLst/>
            <a:gdLst/>
            <a:ahLst/>
            <a:cxnLst/>
            <a:rect l="l" t="t" r="r" b="b"/>
            <a:pathLst>
              <a:path w="5339587" h="5339587">
                <a:moveTo>
                  <a:pt x="0" y="0"/>
                </a:moveTo>
                <a:lnTo>
                  <a:pt x="5339586" y="0"/>
                </a:lnTo>
                <a:lnTo>
                  <a:pt x="5339586" y="5339587"/>
                </a:lnTo>
                <a:lnTo>
                  <a:pt x="0" y="53395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3380140" y="822972"/>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10" name="TextBox 10"/>
          <p:cNvSpPr txBox="1"/>
          <p:nvPr/>
        </p:nvSpPr>
        <p:spPr>
          <a:xfrm>
            <a:off x="2360453" y="2431181"/>
            <a:ext cx="6783547" cy="977862"/>
          </a:xfrm>
          <a:prstGeom prst="rect">
            <a:avLst/>
          </a:prstGeom>
        </p:spPr>
        <p:txBody>
          <a:bodyPr lIns="0" tIns="0" rIns="0" bIns="0" rtlCol="0" anchor="t">
            <a:spAutoFit/>
          </a:bodyPr>
          <a:lstStyle/>
          <a:p>
            <a:pPr algn="ctr">
              <a:lnSpc>
                <a:spcPts val="7527"/>
              </a:lnSpc>
              <a:spcBef>
                <a:spcPct val="0"/>
              </a:spcBef>
            </a:pPr>
            <a:r>
              <a:rPr lang="en-US" sz="5376" b="1">
                <a:solidFill>
                  <a:srgbClr val="FC9E19"/>
                </a:solidFill>
                <a:latin typeface="Poppins Bold"/>
                <a:ea typeface="Poppins Bold"/>
                <a:cs typeface="Poppins Bold"/>
                <a:sym typeface="Poppins Bold"/>
              </a:rPr>
              <a:t>Adding a Student</a:t>
            </a:r>
          </a:p>
        </p:txBody>
      </p:sp>
      <p:sp>
        <p:nvSpPr>
          <p:cNvPr id="11" name="AutoShape 11"/>
          <p:cNvSpPr/>
          <p:nvPr/>
        </p:nvSpPr>
        <p:spPr>
          <a:xfrm>
            <a:off x="2245464" y="3869898"/>
            <a:ext cx="6692569" cy="30572"/>
          </a:xfrm>
          <a:prstGeom prst="line">
            <a:avLst/>
          </a:prstGeom>
          <a:ln w="38100" cap="flat">
            <a:solidFill>
              <a:srgbClr val="FFBF00"/>
            </a:solidFill>
            <a:prstDash val="solid"/>
            <a:headEnd type="none" w="sm" len="sm"/>
            <a:tailEnd type="oval" w="lg" len="lg"/>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rot="2235396">
            <a:off x="15289714" y="-1643677"/>
            <a:ext cx="4480023" cy="4480023"/>
          </a:xfrm>
          <a:custGeom>
            <a:avLst/>
            <a:gdLst/>
            <a:ahLst/>
            <a:cxnLst/>
            <a:rect l="l" t="t" r="r" b="b"/>
            <a:pathLst>
              <a:path w="4480023" h="4480023">
                <a:moveTo>
                  <a:pt x="0" y="0"/>
                </a:moveTo>
                <a:lnTo>
                  <a:pt x="4480023" y="0"/>
                </a:lnTo>
                <a:lnTo>
                  <a:pt x="4480023" y="4480023"/>
                </a:lnTo>
                <a:lnTo>
                  <a:pt x="0" y="4480023"/>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sp>
        <p:nvSpPr>
          <p:cNvPr id="3" name="Freeform 3"/>
          <p:cNvSpPr/>
          <p:nvPr/>
        </p:nvSpPr>
        <p:spPr>
          <a:xfrm>
            <a:off x="10079517" y="1866014"/>
            <a:ext cx="12228407" cy="12124525"/>
          </a:xfrm>
          <a:custGeom>
            <a:avLst/>
            <a:gdLst/>
            <a:ahLst/>
            <a:cxnLst/>
            <a:rect l="l" t="t" r="r" b="b"/>
            <a:pathLst>
              <a:path w="12228407" h="12124525">
                <a:moveTo>
                  <a:pt x="0" y="0"/>
                </a:moveTo>
                <a:lnTo>
                  <a:pt x="12228407" y="0"/>
                </a:lnTo>
                <a:lnTo>
                  <a:pt x="12228407" y="12124525"/>
                </a:lnTo>
                <a:lnTo>
                  <a:pt x="0" y="12124525"/>
                </a:lnTo>
                <a:lnTo>
                  <a:pt x="0" y="0"/>
                </a:lnTo>
                <a:close/>
              </a:path>
            </a:pathLst>
          </a:custGeom>
          <a:blipFill>
            <a:blip r:embed="rId4">
              <a:alphaModFix amt="6999"/>
              <a:extLst>
                <a:ext uri="{96DAC541-7B7A-43D3-8B79-37D633B846F1}">
                  <asvg:svgBlip xmlns:asvg="http://schemas.microsoft.com/office/drawing/2016/SVG/main" r:embed="rId5"/>
                </a:ext>
              </a:extLst>
            </a:blip>
            <a:stretch>
              <a:fillRect/>
            </a:stretch>
          </a:blipFill>
        </p:spPr>
      </p:sp>
      <p:sp>
        <p:nvSpPr>
          <p:cNvPr id="4" name="Freeform 4"/>
          <p:cNvSpPr/>
          <p:nvPr/>
        </p:nvSpPr>
        <p:spPr>
          <a:xfrm>
            <a:off x="12093250" y="4125075"/>
            <a:ext cx="4926380" cy="4926380"/>
          </a:xfrm>
          <a:custGeom>
            <a:avLst/>
            <a:gdLst/>
            <a:ahLst/>
            <a:cxnLst/>
            <a:rect l="l" t="t" r="r" b="b"/>
            <a:pathLst>
              <a:path w="4926380" h="4926380">
                <a:moveTo>
                  <a:pt x="0" y="0"/>
                </a:moveTo>
                <a:lnTo>
                  <a:pt x="4926380" y="0"/>
                </a:lnTo>
                <a:lnTo>
                  <a:pt x="4926380" y="4926380"/>
                </a:lnTo>
                <a:lnTo>
                  <a:pt x="0" y="49263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494978">
            <a:off x="-2034625" y="7882631"/>
            <a:ext cx="4808738" cy="4808738"/>
          </a:xfrm>
          <a:custGeom>
            <a:avLst/>
            <a:gdLst/>
            <a:ahLst/>
            <a:cxnLst/>
            <a:rect l="l" t="t" r="r" b="b"/>
            <a:pathLst>
              <a:path w="4808738" h="4808738">
                <a:moveTo>
                  <a:pt x="0" y="0"/>
                </a:moveTo>
                <a:lnTo>
                  <a:pt x="4808738" y="0"/>
                </a:lnTo>
                <a:lnTo>
                  <a:pt x="4808738" y="4808738"/>
                </a:lnTo>
                <a:lnTo>
                  <a:pt x="0" y="4808738"/>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sp>
        <p:nvSpPr>
          <p:cNvPr id="6" name="Freeform 6"/>
          <p:cNvSpPr/>
          <p:nvPr/>
        </p:nvSpPr>
        <p:spPr>
          <a:xfrm rot="2235396">
            <a:off x="-2575037" y="-2348447"/>
            <a:ext cx="5889563" cy="5889563"/>
          </a:xfrm>
          <a:custGeom>
            <a:avLst/>
            <a:gdLst/>
            <a:ahLst/>
            <a:cxnLst/>
            <a:rect l="l" t="t" r="r" b="b"/>
            <a:pathLst>
              <a:path w="5889563" h="5889563">
                <a:moveTo>
                  <a:pt x="0" y="0"/>
                </a:moveTo>
                <a:lnTo>
                  <a:pt x="5889563" y="0"/>
                </a:lnTo>
                <a:lnTo>
                  <a:pt x="5889563" y="5889563"/>
                </a:lnTo>
                <a:lnTo>
                  <a:pt x="0" y="5889563"/>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sp>
        <p:nvSpPr>
          <p:cNvPr id="7" name="AutoShape 7"/>
          <p:cNvSpPr/>
          <p:nvPr/>
        </p:nvSpPr>
        <p:spPr>
          <a:xfrm>
            <a:off x="5120766" y="4109789"/>
            <a:ext cx="6692569" cy="30572"/>
          </a:xfrm>
          <a:prstGeom prst="line">
            <a:avLst/>
          </a:prstGeom>
          <a:ln w="38100" cap="flat">
            <a:solidFill>
              <a:srgbClr val="FFBF00"/>
            </a:solidFill>
            <a:prstDash val="solid"/>
            <a:headEnd type="none" w="sm" len="sm"/>
            <a:tailEnd type="oval" w="lg" len="lg"/>
          </a:ln>
        </p:spPr>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11</a:t>
            </a:r>
          </a:p>
        </p:txBody>
      </p:sp>
      <p:sp>
        <p:nvSpPr>
          <p:cNvPr id="9" name="TextBox 9"/>
          <p:cNvSpPr txBox="1"/>
          <p:nvPr/>
        </p:nvSpPr>
        <p:spPr>
          <a:xfrm>
            <a:off x="1028700" y="4665760"/>
            <a:ext cx="8812692" cy="5204130"/>
          </a:xfrm>
          <a:prstGeom prst="rect">
            <a:avLst/>
          </a:prstGeom>
        </p:spPr>
        <p:txBody>
          <a:bodyPr lIns="0" tIns="0" rIns="0" bIns="0" rtlCol="0" anchor="t">
            <a:spAutoFit/>
          </a:bodyPr>
          <a:lstStyle/>
          <a:p>
            <a:pPr marL="0" lvl="0" indent="0" algn="just">
              <a:lnSpc>
                <a:spcPts val="2940"/>
              </a:lnSpc>
              <a:spcBef>
                <a:spcPct val="0"/>
              </a:spcBef>
            </a:pPr>
            <a:r>
              <a:rPr lang="en-US" sz="2100">
                <a:solidFill>
                  <a:srgbClr val="FFFFFF"/>
                </a:solidFill>
                <a:latin typeface="Poppins"/>
                <a:ea typeface="Poppins"/>
                <a:cs typeface="Poppins"/>
                <a:sym typeface="Poppins"/>
              </a:rPr>
              <a:t>The Show and Edit options on the Student Dashboard are essential for managing student information effectively:</a:t>
            </a:r>
          </a:p>
          <a:p>
            <a:pPr marL="0" lvl="0" indent="0" algn="just">
              <a:lnSpc>
                <a:spcPts val="2940"/>
              </a:lnSpc>
              <a:spcBef>
                <a:spcPct val="0"/>
              </a:spcBef>
            </a:pPr>
            <a:endParaRPr lang="en-US" sz="2100">
              <a:solidFill>
                <a:srgbClr val="FFFFFF"/>
              </a:solidFill>
              <a:latin typeface="Poppins"/>
              <a:ea typeface="Poppins"/>
              <a:cs typeface="Poppins"/>
              <a:sym typeface="Poppins"/>
            </a:endParaRPr>
          </a:p>
          <a:p>
            <a:pPr marL="453390" lvl="1" indent="-226695" algn="just">
              <a:lnSpc>
                <a:spcPts val="2940"/>
              </a:lnSpc>
              <a:spcBef>
                <a:spcPct val="0"/>
              </a:spcBef>
              <a:buFont typeface="Arial"/>
              <a:buChar char="•"/>
            </a:pPr>
            <a:r>
              <a:rPr lang="en-US" sz="2100" b="1">
                <a:solidFill>
                  <a:srgbClr val="FFFFFF"/>
                </a:solidFill>
                <a:latin typeface="Poppins Bold"/>
                <a:ea typeface="Poppins Bold"/>
                <a:cs typeface="Poppins Bold"/>
                <a:sym typeface="Poppins Bold"/>
              </a:rPr>
              <a:t>Show Option :</a:t>
            </a:r>
            <a:r>
              <a:rPr lang="en-US" sz="2100">
                <a:solidFill>
                  <a:srgbClr val="FFFFFF"/>
                </a:solidFill>
                <a:latin typeface="Poppins"/>
                <a:ea typeface="Poppins"/>
                <a:cs typeface="Poppins"/>
                <a:sym typeface="Poppins"/>
              </a:rPr>
              <a:t> Allows educators to view a student's detailed profile, including personal information and academic records, with a Print feature for offline documentation.</a:t>
            </a:r>
          </a:p>
          <a:p>
            <a:pPr marL="453390" lvl="1" indent="-226695" algn="just">
              <a:lnSpc>
                <a:spcPts val="2940"/>
              </a:lnSpc>
              <a:spcBef>
                <a:spcPct val="0"/>
              </a:spcBef>
              <a:buFont typeface="Arial"/>
              <a:buChar char="•"/>
            </a:pPr>
            <a:r>
              <a:rPr lang="en-US" sz="2100" b="1">
                <a:solidFill>
                  <a:srgbClr val="FFFFFF"/>
                </a:solidFill>
                <a:latin typeface="Poppins Bold"/>
                <a:ea typeface="Poppins Bold"/>
                <a:cs typeface="Poppins Bold"/>
                <a:sym typeface="Poppins Bold"/>
              </a:rPr>
              <a:t>Edit Option :</a:t>
            </a:r>
            <a:r>
              <a:rPr lang="en-US" sz="2100">
                <a:solidFill>
                  <a:srgbClr val="FFFFFF"/>
                </a:solidFill>
                <a:latin typeface="Poppins"/>
                <a:ea typeface="Poppins"/>
                <a:cs typeface="Poppins"/>
                <a:sym typeface="Poppins"/>
              </a:rPr>
              <a:t> Enables easy updates to student information through a pre-filled page, supported by validation checks to ensure data accuracy.</a:t>
            </a:r>
          </a:p>
          <a:p>
            <a:pPr algn="just">
              <a:lnSpc>
                <a:spcPts val="2940"/>
              </a:lnSpc>
              <a:spcBef>
                <a:spcPct val="0"/>
              </a:spcBef>
            </a:pPr>
            <a:endParaRPr lang="en-US" sz="2100">
              <a:solidFill>
                <a:srgbClr val="FFFFFF"/>
              </a:solidFill>
              <a:latin typeface="Poppins"/>
              <a:ea typeface="Poppins"/>
              <a:cs typeface="Poppins"/>
              <a:sym typeface="Poppins"/>
            </a:endParaRPr>
          </a:p>
          <a:p>
            <a:pPr algn="just">
              <a:lnSpc>
                <a:spcPts val="2940"/>
              </a:lnSpc>
              <a:spcBef>
                <a:spcPct val="0"/>
              </a:spcBef>
            </a:pPr>
            <a:r>
              <a:rPr lang="en-US" sz="2100">
                <a:solidFill>
                  <a:srgbClr val="FFFFFF"/>
                </a:solidFill>
                <a:latin typeface="Poppins"/>
                <a:ea typeface="Poppins"/>
                <a:cs typeface="Poppins"/>
                <a:sym typeface="Poppins"/>
              </a:rPr>
              <a:t>These features improve the efficiency of information management and support informed decision-making, creating a more responsive educational environment for educators and administrators.</a:t>
            </a:r>
          </a:p>
        </p:txBody>
      </p:sp>
      <p:sp>
        <p:nvSpPr>
          <p:cNvPr id="10" name="TextBox 10"/>
          <p:cNvSpPr txBox="1"/>
          <p:nvPr/>
        </p:nvSpPr>
        <p:spPr>
          <a:xfrm>
            <a:off x="3073054" y="832497"/>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1" name="TextBox 11"/>
          <p:cNvSpPr txBox="1"/>
          <p:nvPr/>
        </p:nvSpPr>
        <p:spPr>
          <a:xfrm>
            <a:off x="13380140" y="822972"/>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12" name="TextBox 12"/>
          <p:cNvSpPr txBox="1"/>
          <p:nvPr/>
        </p:nvSpPr>
        <p:spPr>
          <a:xfrm>
            <a:off x="2543344" y="1704089"/>
            <a:ext cx="11847413" cy="1930362"/>
          </a:xfrm>
          <a:prstGeom prst="rect">
            <a:avLst/>
          </a:prstGeom>
        </p:spPr>
        <p:txBody>
          <a:bodyPr lIns="0" tIns="0" rIns="0" bIns="0" rtlCol="0" anchor="t">
            <a:spAutoFit/>
          </a:bodyPr>
          <a:lstStyle/>
          <a:p>
            <a:pPr algn="ctr">
              <a:lnSpc>
                <a:spcPts val="7527"/>
              </a:lnSpc>
              <a:spcBef>
                <a:spcPct val="0"/>
              </a:spcBef>
            </a:pPr>
            <a:r>
              <a:rPr lang="en-US" sz="5376" b="1">
                <a:solidFill>
                  <a:srgbClr val="FC9E19"/>
                </a:solidFill>
                <a:latin typeface="Poppins Bold"/>
                <a:ea typeface="Poppins Bold"/>
                <a:cs typeface="Poppins Bold"/>
                <a:sym typeface="Poppins Bold"/>
              </a:rPr>
              <a:t>Viewing and Editing Student Information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grpSp>
        <p:nvGrpSpPr>
          <p:cNvPr id="2" name="Group 2"/>
          <p:cNvGrpSpPr/>
          <p:nvPr/>
        </p:nvGrpSpPr>
        <p:grpSpPr>
          <a:xfrm>
            <a:off x="12748276" y="3434749"/>
            <a:ext cx="5026633" cy="6283291"/>
            <a:chOff x="0" y="0"/>
            <a:chExt cx="6702177" cy="8377721"/>
          </a:xfrm>
        </p:grpSpPr>
        <p:sp>
          <p:nvSpPr>
            <p:cNvPr id="3" name="Freeform 3"/>
            <p:cNvSpPr/>
            <p:nvPr/>
          </p:nvSpPr>
          <p:spPr>
            <a:xfrm>
              <a:off x="0" y="0"/>
              <a:ext cx="6702177" cy="8377721"/>
            </a:xfrm>
            <a:custGeom>
              <a:avLst/>
              <a:gdLst/>
              <a:ahLst/>
              <a:cxnLst/>
              <a:rect l="l" t="t" r="r" b="b"/>
              <a:pathLst>
                <a:path w="6702177" h="8377721">
                  <a:moveTo>
                    <a:pt x="0" y="0"/>
                  </a:moveTo>
                  <a:lnTo>
                    <a:pt x="6702177" y="0"/>
                  </a:lnTo>
                  <a:lnTo>
                    <a:pt x="6702177" y="8377721"/>
                  </a:lnTo>
                  <a:lnTo>
                    <a:pt x="0" y="83777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443542" y="4097057"/>
              <a:ext cx="3789692" cy="3789692"/>
            </a:xfrm>
            <a:custGeom>
              <a:avLst/>
              <a:gdLst/>
              <a:ahLst/>
              <a:cxnLst/>
              <a:rect l="l" t="t" r="r" b="b"/>
              <a:pathLst>
                <a:path w="3789692" h="3789692">
                  <a:moveTo>
                    <a:pt x="0" y="0"/>
                  </a:moveTo>
                  <a:lnTo>
                    <a:pt x="3789692" y="0"/>
                  </a:lnTo>
                  <a:lnTo>
                    <a:pt x="3789692" y="3789692"/>
                  </a:lnTo>
                  <a:lnTo>
                    <a:pt x="0" y="3789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5" name="TextBox 5"/>
          <p:cNvSpPr txBox="1"/>
          <p:nvPr/>
        </p:nvSpPr>
        <p:spPr>
          <a:xfrm>
            <a:off x="17611777" y="9519638"/>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12</a:t>
            </a:r>
          </a:p>
        </p:txBody>
      </p:sp>
      <p:sp>
        <p:nvSpPr>
          <p:cNvPr id="6" name="TextBox 6"/>
          <p:cNvSpPr txBox="1"/>
          <p:nvPr/>
        </p:nvSpPr>
        <p:spPr>
          <a:xfrm>
            <a:off x="4377531" y="4407428"/>
            <a:ext cx="7408775" cy="5415386"/>
          </a:xfrm>
          <a:prstGeom prst="rect">
            <a:avLst/>
          </a:prstGeom>
        </p:spPr>
        <p:txBody>
          <a:bodyPr lIns="0" tIns="0" rIns="0" bIns="0" rtlCol="0" anchor="t">
            <a:spAutoFit/>
          </a:bodyPr>
          <a:lstStyle/>
          <a:p>
            <a:pPr algn="ctr">
              <a:lnSpc>
                <a:spcPts val="3292"/>
              </a:lnSpc>
              <a:spcBef>
                <a:spcPct val="0"/>
              </a:spcBef>
            </a:pPr>
            <a:r>
              <a:rPr lang="en-US" sz="2352">
                <a:solidFill>
                  <a:srgbClr val="FFFFFF"/>
                </a:solidFill>
                <a:latin typeface="Poppins"/>
                <a:ea typeface="Poppins"/>
                <a:cs typeface="Poppins"/>
                <a:sym typeface="Poppins"/>
              </a:rPr>
              <a:t>The Delete function is a vital feature for ensuring the accuracy and relevance of student information in the Student Dashboard. It enables users to securely and efficiently remove records, promoting effective data management practices. Additionally, the inclusion of a confirmation prompt boosts user confidence by ensuring that deletions are deliberate and thoughtfully made. Ultimately, the capability to delete student information leads to a more streamlined and organized method of managing student records, enhancing the overall educational environment.</a:t>
            </a:r>
          </a:p>
        </p:txBody>
      </p:sp>
      <p:sp>
        <p:nvSpPr>
          <p:cNvPr id="7" name="Freeform 7"/>
          <p:cNvSpPr/>
          <p:nvPr/>
        </p:nvSpPr>
        <p:spPr>
          <a:xfrm rot="2235396">
            <a:off x="14641140" y="-1744018"/>
            <a:ext cx="5236320" cy="5236320"/>
          </a:xfrm>
          <a:custGeom>
            <a:avLst/>
            <a:gdLst/>
            <a:ahLst/>
            <a:cxnLst/>
            <a:rect l="l" t="t" r="r" b="b"/>
            <a:pathLst>
              <a:path w="5236320" h="5236320">
                <a:moveTo>
                  <a:pt x="0" y="0"/>
                </a:moveTo>
                <a:lnTo>
                  <a:pt x="5236320" y="0"/>
                </a:lnTo>
                <a:lnTo>
                  <a:pt x="5236320" y="5236320"/>
                </a:lnTo>
                <a:lnTo>
                  <a:pt x="0" y="52363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2235396">
            <a:off x="-1353397" y="-1211311"/>
            <a:ext cx="4480023" cy="4480023"/>
          </a:xfrm>
          <a:custGeom>
            <a:avLst/>
            <a:gdLst/>
            <a:ahLst/>
            <a:cxnLst/>
            <a:rect l="l" t="t" r="r" b="b"/>
            <a:pathLst>
              <a:path w="4480023" h="4480023">
                <a:moveTo>
                  <a:pt x="0" y="0"/>
                </a:moveTo>
                <a:lnTo>
                  <a:pt x="4480022" y="0"/>
                </a:lnTo>
                <a:lnTo>
                  <a:pt x="4480022" y="4480022"/>
                </a:lnTo>
                <a:lnTo>
                  <a:pt x="0" y="44800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2235396">
            <a:off x="-941892" y="7478028"/>
            <a:ext cx="4480023" cy="4480023"/>
          </a:xfrm>
          <a:custGeom>
            <a:avLst/>
            <a:gdLst/>
            <a:ahLst/>
            <a:cxnLst/>
            <a:rect l="l" t="t" r="r" b="b"/>
            <a:pathLst>
              <a:path w="4480023" h="4480023">
                <a:moveTo>
                  <a:pt x="0" y="0"/>
                </a:moveTo>
                <a:lnTo>
                  <a:pt x="4480023" y="0"/>
                </a:lnTo>
                <a:lnTo>
                  <a:pt x="4480023" y="4480023"/>
                </a:lnTo>
                <a:lnTo>
                  <a:pt x="0" y="4480023"/>
                </a:lnTo>
                <a:lnTo>
                  <a:pt x="0" y="0"/>
                </a:lnTo>
                <a:close/>
              </a:path>
            </a:pathLst>
          </a:custGeom>
          <a:blipFill>
            <a:blip r:embed="rId6">
              <a:alphaModFix amt="37000"/>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3264201" y="633436"/>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1" name="TextBox 11"/>
          <p:cNvSpPr txBox="1"/>
          <p:nvPr/>
        </p:nvSpPr>
        <p:spPr>
          <a:xfrm>
            <a:off x="12748276" y="603909"/>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12" name="TextBox 12"/>
          <p:cNvSpPr txBox="1"/>
          <p:nvPr/>
        </p:nvSpPr>
        <p:spPr>
          <a:xfrm>
            <a:off x="1543050" y="1683551"/>
            <a:ext cx="13077737" cy="2211902"/>
          </a:xfrm>
          <a:prstGeom prst="rect">
            <a:avLst/>
          </a:prstGeom>
        </p:spPr>
        <p:txBody>
          <a:bodyPr lIns="0" tIns="0" rIns="0" bIns="0" rtlCol="0" anchor="t">
            <a:spAutoFit/>
          </a:bodyPr>
          <a:lstStyle/>
          <a:p>
            <a:pPr algn="ctr">
              <a:lnSpc>
                <a:spcPts val="8189"/>
              </a:lnSpc>
            </a:pPr>
            <a:r>
              <a:rPr lang="en-US" sz="8189" b="1">
                <a:solidFill>
                  <a:srgbClr val="FFFFFF"/>
                </a:solidFill>
                <a:latin typeface="Poppins Ultra-Bold"/>
                <a:ea typeface="Poppins Ultra-Bold"/>
                <a:cs typeface="Poppins Ultra-Bold"/>
                <a:sym typeface="Poppins Ultra-Bold"/>
              </a:rPr>
              <a:t>DELETING STUDENT INFORMATION</a:t>
            </a:r>
          </a:p>
        </p:txBody>
      </p:sp>
      <p:sp>
        <p:nvSpPr>
          <p:cNvPr id="13" name="AutoShape 13"/>
          <p:cNvSpPr/>
          <p:nvPr/>
        </p:nvSpPr>
        <p:spPr>
          <a:xfrm flipV="1">
            <a:off x="3969062" y="4167668"/>
            <a:ext cx="8263605" cy="14974"/>
          </a:xfrm>
          <a:prstGeom prst="line">
            <a:avLst/>
          </a:prstGeom>
          <a:ln w="57150" cap="flat">
            <a:solidFill>
              <a:srgbClr val="FFFFFF"/>
            </a:solidFill>
            <a:prstDash val="solid"/>
            <a:headEnd type="none" w="sm" len="sm"/>
            <a:tailEnd type="none" w="sm" len="sm"/>
          </a:ln>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a:off x="9132548" y="1165918"/>
            <a:ext cx="9155452" cy="9155452"/>
          </a:xfrm>
          <a:custGeom>
            <a:avLst/>
            <a:gdLst/>
            <a:ahLst/>
            <a:cxnLst/>
            <a:rect l="l" t="t" r="r" b="b"/>
            <a:pathLst>
              <a:path w="9155452" h="9155452">
                <a:moveTo>
                  <a:pt x="0" y="0"/>
                </a:moveTo>
                <a:lnTo>
                  <a:pt x="9155452" y="0"/>
                </a:lnTo>
                <a:lnTo>
                  <a:pt x="9155452" y="9155452"/>
                </a:lnTo>
                <a:lnTo>
                  <a:pt x="0" y="9155452"/>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02601" y="1261168"/>
            <a:ext cx="11075611" cy="3173541"/>
          </a:xfrm>
          <a:prstGeom prst="rect">
            <a:avLst/>
          </a:prstGeom>
        </p:spPr>
        <p:txBody>
          <a:bodyPr lIns="0" tIns="0" rIns="0" bIns="0" rtlCol="0" anchor="t">
            <a:spAutoFit/>
          </a:bodyPr>
          <a:lstStyle/>
          <a:p>
            <a:pPr algn="l">
              <a:lnSpc>
                <a:spcPts val="11700"/>
              </a:lnSpc>
            </a:pPr>
            <a:r>
              <a:rPr lang="en-US" sz="11700" b="1">
                <a:solidFill>
                  <a:srgbClr val="FFFFFF"/>
                </a:solidFill>
                <a:latin typeface="Poppins Bold"/>
                <a:ea typeface="Poppins Bold"/>
                <a:cs typeface="Poppins Bold"/>
                <a:sym typeface="Poppins Bold"/>
              </a:rPr>
              <a:t>COURSE MANAGEMENT</a:t>
            </a:r>
          </a:p>
        </p:txBody>
      </p:sp>
      <p:sp>
        <p:nvSpPr>
          <p:cNvPr id="4" name="Freeform 4"/>
          <p:cNvSpPr/>
          <p:nvPr/>
        </p:nvSpPr>
        <p:spPr>
          <a:xfrm>
            <a:off x="7767422" y="1476792"/>
            <a:ext cx="3217464" cy="1132718"/>
          </a:xfrm>
          <a:custGeom>
            <a:avLst/>
            <a:gdLst/>
            <a:ahLst/>
            <a:cxnLst/>
            <a:rect l="l" t="t" r="r" b="b"/>
            <a:pathLst>
              <a:path w="3217464" h="1132718">
                <a:moveTo>
                  <a:pt x="0" y="0"/>
                </a:moveTo>
                <a:lnTo>
                  <a:pt x="3217463" y="0"/>
                </a:lnTo>
                <a:lnTo>
                  <a:pt x="3217463" y="1132717"/>
                </a:lnTo>
                <a:lnTo>
                  <a:pt x="0" y="1132717"/>
                </a:lnTo>
                <a:lnTo>
                  <a:pt x="0" y="0"/>
                </a:lnTo>
                <a:close/>
              </a:path>
            </a:pathLst>
          </a:custGeom>
          <a:blipFill>
            <a:blip r:embed="rId4">
              <a:extLst>
                <a:ext uri="{96DAC541-7B7A-43D3-8B79-37D633B846F1}">
                  <asvg:svgBlip xmlns:asvg="http://schemas.microsoft.com/office/drawing/2016/SVG/main" r:embed="rId5"/>
                </a:ext>
              </a:extLst>
            </a:blip>
            <a:stretch>
              <a:fillRect l="-42766" t="-121933"/>
            </a:stretch>
          </a:blipFill>
        </p:spPr>
      </p:sp>
      <p:sp>
        <p:nvSpPr>
          <p:cNvPr id="5" name="Freeform 5"/>
          <p:cNvSpPr/>
          <p:nvPr/>
        </p:nvSpPr>
        <p:spPr>
          <a:xfrm>
            <a:off x="10801052" y="3601750"/>
            <a:ext cx="6458248" cy="5483640"/>
          </a:xfrm>
          <a:custGeom>
            <a:avLst/>
            <a:gdLst/>
            <a:ahLst/>
            <a:cxnLst/>
            <a:rect l="l" t="t" r="r" b="b"/>
            <a:pathLst>
              <a:path w="6458248" h="5483640">
                <a:moveTo>
                  <a:pt x="0" y="0"/>
                </a:moveTo>
                <a:lnTo>
                  <a:pt x="6458248" y="0"/>
                </a:lnTo>
                <a:lnTo>
                  <a:pt x="6458248" y="5483640"/>
                </a:lnTo>
                <a:lnTo>
                  <a:pt x="0" y="54836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502601" y="4380664"/>
            <a:ext cx="10040562" cy="5471252"/>
          </a:xfrm>
          <a:prstGeom prst="rect">
            <a:avLst/>
          </a:prstGeom>
        </p:spPr>
        <p:txBody>
          <a:bodyPr lIns="0" tIns="0" rIns="0" bIns="0" rtlCol="0" anchor="t">
            <a:spAutoFit/>
          </a:bodyPr>
          <a:lstStyle/>
          <a:p>
            <a:pPr marL="0" lvl="0" indent="0" algn="just">
              <a:lnSpc>
                <a:spcPts val="3870"/>
              </a:lnSpc>
            </a:pPr>
            <a:r>
              <a:rPr lang="en-US" sz="1800">
                <a:solidFill>
                  <a:srgbClr val="FFFFFF">
                    <a:alpha val="83922"/>
                  </a:srgbClr>
                </a:solidFill>
                <a:latin typeface="Poppins"/>
                <a:ea typeface="Poppins"/>
                <a:cs typeface="Poppins"/>
                <a:sym typeface="Poppins"/>
              </a:rPr>
              <a:t>The Course Dashboard offers a user-friendly interface for managing course information, similar to the Student Dashboard for effective navigation.</a:t>
            </a:r>
          </a:p>
          <a:p>
            <a:pPr marL="0" lvl="0" indent="0" algn="just">
              <a:lnSpc>
                <a:spcPts val="860"/>
              </a:lnSpc>
            </a:pPr>
            <a:endParaRPr lang="en-US" sz="1800">
              <a:solidFill>
                <a:srgbClr val="FFFFFF">
                  <a:alpha val="83922"/>
                </a:srgbClr>
              </a:solidFill>
              <a:latin typeface="Poppins"/>
              <a:ea typeface="Poppins"/>
              <a:cs typeface="Poppins"/>
              <a:sym typeface="Poppins"/>
            </a:endParaRPr>
          </a:p>
          <a:p>
            <a:pPr algn="just">
              <a:lnSpc>
                <a:spcPts val="3870"/>
              </a:lnSpc>
            </a:pPr>
            <a:r>
              <a:rPr lang="en-US" sz="1800" b="1">
                <a:solidFill>
                  <a:srgbClr val="42FF00">
                    <a:alpha val="83922"/>
                  </a:srgbClr>
                </a:solidFill>
                <a:latin typeface="Poppins Bold"/>
                <a:ea typeface="Poppins Bold"/>
                <a:cs typeface="Poppins Bold"/>
                <a:sym typeface="Poppins Bold"/>
              </a:rPr>
              <a:t>Course Table Key Fields :</a:t>
            </a:r>
          </a:p>
          <a:p>
            <a:pPr marL="388620" lvl="1" indent="-194310" algn="just">
              <a:lnSpc>
                <a:spcPts val="3870"/>
              </a:lnSpc>
              <a:buFont typeface="Arial"/>
              <a:buChar char="•"/>
            </a:pPr>
            <a:r>
              <a:rPr lang="en-US" sz="1800" b="1">
                <a:solidFill>
                  <a:srgbClr val="FFFFFF">
                    <a:alpha val="83922"/>
                  </a:srgbClr>
                </a:solidFill>
                <a:latin typeface="Poppins Bold"/>
                <a:ea typeface="Poppins Bold"/>
                <a:cs typeface="Poppins Bold"/>
                <a:sym typeface="Poppins Bold"/>
              </a:rPr>
              <a:t>Course ID :</a:t>
            </a:r>
            <a:r>
              <a:rPr lang="en-US" sz="1800">
                <a:solidFill>
                  <a:srgbClr val="FFFFFF">
                    <a:alpha val="83922"/>
                  </a:srgbClr>
                </a:solidFill>
                <a:latin typeface="Poppins"/>
                <a:ea typeface="Poppins"/>
                <a:cs typeface="Poppins"/>
                <a:sym typeface="Poppins"/>
              </a:rPr>
              <a:t> Unique identifier for tracking.</a:t>
            </a:r>
          </a:p>
          <a:p>
            <a:pPr marL="388620" lvl="1" indent="-194310" algn="just">
              <a:lnSpc>
                <a:spcPts val="3870"/>
              </a:lnSpc>
              <a:buFont typeface="Arial"/>
              <a:buChar char="•"/>
            </a:pPr>
            <a:r>
              <a:rPr lang="en-US" sz="1800" b="1">
                <a:solidFill>
                  <a:srgbClr val="FFFFFF">
                    <a:alpha val="83922"/>
                  </a:srgbClr>
                </a:solidFill>
                <a:latin typeface="Poppins Bold"/>
                <a:ea typeface="Poppins Bold"/>
                <a:cs typeface="Poppins Bold"/>
                <a:sym typeface="Poppins Bold"/>
              </a:rPr>
              <a:t>Course Name :</a:t>
            </a:r>
            <a:r>
              <a:rPr lang="en-US" sz="1800">
                <a:solidFill>
                  <a:srgbClr val="FFFFFF">
                    <a:alpha val="83922"/>
                  </a:srgbClr>
                </a:solidFill>
                <a:latin typeface="Poppins"/>
                <a:ea typeface="Poppins"/>
                <a:cs typeface="Poppins"/>
                <a:sym typeface="Poppins"/>
              </a:rPr>
              <a:t> Official name for clarity.</a:t>
            </a:r>
          </a:p>
          <a:p>
            <a:pPr marL="388620" lvl="1" indent="-194310" algn="just">
              <a:lnSpc>
                <a:spcPts val="3870"/>
              </a:lnSpc>
              <a:buFont typeface="Arial"/>
              <a:buChar char="•"/>
            </a:pPr>
            <a:r>
              <a:rPr lang="en-US" sz="1800" b="1">
                <a:solidFill>
                  <a:srgbClr val="FFFFFF">
                    <a:alpha val="83922"/>
                  </a:srgbClr>
                </a:solidFill>
                <a:latin typeface="Poppins Bold"/>
                <a:ea typeface="Poppins Bold"/>
                <a:cs typeface="Poppins Bold"/>
                <a:sym typeface="Poppins Bold"/>
              </a:rPr>
              <a:t>Course Code :</a:t>
            </a:r>
            <a:r>
              <a:rPr lang="en-US" sz="1800">
                <a:solidFill>
                  <a:srgbClr val="FFFFFF">
                    <a:alpha val="83922"/>
                  </a:srgbClr>
                </a:solidFill>
                <a:latin typeface="Poppins"/>
                <a:ea typeface="Poppins"/>
                <a:cs typeface="Poppins"/>
                <a:sym typeface="Poppins"/>
              </a:rPr>
              <a:t> Standardized code for registration.</a:t>
            </a:r>
          </a:p>
          <a:p>
            <a:pPr algn="just">
              <a:lnSpc>
                <a:spcPts val="3870"/>
              </a:lnSpc>
            </a:pPr>
            <a:r>
              <a:rPr lang="en-US" sz="1800" b="1">
                <a:solidFill>
                  <a:srgbClr val="42FF00">
                    <a:alpha val="83922"/>
                  </a:srgbClr>
                </a:solidFill>
                <a:latin typeface="Poppins Bold"/>
                <a:ea typeface="Poppins Bold"/>
                <a:cs typeface="Poppins Bold"/>
                <a:sym typeface="Poppins Bold"/>
              </a:rPr>
              <a:t>Course Management Functions :</a:t>
            </a:r>
          </a:p>
          <a:p>
            <a:pPr marL="388620" lvl="1" indent="-194310" algn="just">
              <a:lnSpc>
                <a:spcPts val="3870"/>
              </a:lnSpc>
              <a:buFont typeface="Arial"/>
              <a:buChar char="•"/>
            </a:pPr>
            <a:r>
              <a:rPr lang="en-US" sz="1800" b="1">
                <a:solidFill>
                  <a:srgbClr val="FFFFFF">
                    <a:alpha val="83922"/>
                  </a:srgbClr>
                </a:solidFill>
                <a:latin typeface="Poppins Bold"/>
                <a:ea typeface="Poppins Bold"/>
                <a:cs typeface="Poppins Bold"/>
                <a:sym typeface="Poppins Bold"/>
              </a:rPr>
              <a:t>Add Courses :</a:t>
            </a:r>
            <a:r>
              <a:rPr lang="en-US" sz="1800">
                <a:solidFill>
                  <a:srgbClr val="FFFFFF">
                    <a:alpha val="83922"/>
                  </a:srgbClr>
                </a:solidFill>
                <a:latin typeface="Poppins"/>
                <a:ea typeface="Poppins"/>
                <a:cs typeface="Poppins"/>
                <a:sym typeface="Poppins"/>
              </a:rPr>
              <a:t> Users can add new courses easily by completing a form.</a:t>
            </a:r>
          </a:p>
          <a:p>
            <a:pPr marL="388620" lvl="1" indent="-194310" algn="just">
              <a:lnSpc>
                <a:spcPts val="3870"/>
              </a:lnSpc>
              <a:buFont typeface="Arial"/>
              <a:buChar char="•"/>
            </a:pPr>
            <a:r>
              <a:rPr lang="en-US" sz="1800" b="1">
                <a:solidFill>
                  <a:srgbClr val="FFFFFF">
                    <a:alpha val="83922"/>
                  </a:srgbClr>
                </a:solidFill>
                <a:latin typeface="Poppins Bold"/>
                <a:ea typeface="Poppins Bold"/>
                <a:cs typeface="Poppins Bold"/>
                <a:sym typeface="Poppins Bold"/>
              </a:rPr>
              <a:t>Edit Courses :</a:t>
            </a:r>
            <a:r>
              <a:rPr lang="en-US" sz="1800">
                <a:solidFill>
                  <a:srgbClr val="FFFFFF">
                    <a:alpha val="83922"/>
                  </a:srgbClr>
                </a:solidFill>
                <a:latin typeface="Poppins"/>
                <a:ea typeface="Poppins"/>
                <a:cs typeface="Poppins"/>
                <a:sym typeface="Poppins"/>
              </a:rPr>
              <a:t> Users can modify existing course details and save updates.</a:t>
            </a:r>
          </a:p>
          <a:p>
            <a:pPr marL="388620" lvl="1" indent="-194310" algn="just">
              <a:lnSpc>
                <a:spcPts val="3870"/>
              </a:lnSpc>
              <a:buFont typeface="Arial"/>
              <a:buChar char="•"/>
            </a:pPr>
            <a:r>
              <a:rPr lang="en-US" sz="1800" b="1">
                <a:solidFill>
                  <a:srgbClr val="FFFFFF">
                    <a:alpha val="83922"/>
                  </a:srgbClr>
                </a:solidFill>
                <a:latin typeface="Poppins Bold"/>
                <a:ea typeface="Poppins Bold"/>
                <a:cs typeface="Poppins Bold"/>
                <a:sym typeface="Poppins Bold"/>
              </a:rPr>
              <a:t>Delete Courses :</a:t>
            </a:r>
            <a:r>
              <a:rPr lang="en-US" sz="1800">
                <a:solidFill>
                  <a:srgbClr val="FFFFFF">
                    <a:alpha val="83922"/>
                  </a:srgbClr>
                </a:solidFill>
                <a:latin typeface="Poppins"/>
                <a:ea typeface="Poppins"/>
                <a:cs typeface="Poppins"/>
                <a:sym typeface="Poppins"/>
              </a:rPr>
              <a:t> Users can remove courses with a confirmation prompt to prevent accidental deletions.</a:t>
            </a:r>
          </a:p>
        </p:txBody>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13</a:t>
            </a:r>
          </a:p>
        </p:txBody>
      </p:sp>
      <p:sp>
        <p:nvSpPr>
          <p:cNvPr id="8" name="TextBox 8"/>
          <p:cNvSpPr txBox="1"/>
          <p:nvPr/>
        </p:nvSpPr>
        <p:spPr>
          <a:xfrm>
            <a:off x="817900" y="538186"/>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9" name="TextBox 9"/>
          <p:cNvSpPr txBox="1"/>
          <p:nvPr/>
        </p:nvSpPr>
        <p:spPr>
          <a:xfrm>
            <a:off x="15129526" y="508659"/>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grpSp>
        <p:nvGrpSpPr>
          <p:cNvPr id="2" name="Group 2"/>
          <p:cNvGrpSpPr/>
          <p:nvPr/>
        </p:nvGrpSpPr>
        <p:grpSpPr>
          <a:xfrm>
            <a:off x="11401514" y="2157735"/>
            <a:ext cx="8563527" cy="7974068"/>
            <a:chOff x="0" y="0"/>
            <a:chExt cx="11418036" cy="10632091"/>
          </a:xfrm>
        </p:grpSpPr>
        <p:sp>
          <p:nvSpPr>
            <p:cNvPr id="3" name="Freeform 3"/>
            <p:cNvSpPr/>
            <p:nvPr/>
          </p:nvSpPr>
          <p:spPr>
            <a:xfrm>
              <a:off x="0" y="0"/>
              <a:ext cx="11418036" cy="10632091"/>
            </a:xfrm>
            <a:custGeom>
              <a:avLst/>
              <a:gdLst/>
              <a:ahLst/>
              <a:cxnLst/>
              <a:rect l="l" t="t" r="r" b="b"/>
              <a:pathLst>
                <a:path w="11418036" h="10632091">
                  <a:moveTo>
                    <a:pt x="0" y="0"/>
                  </a:moveTo>
                  <a:lnTo>
                    <a:pt x="11418036" y="0"/>
                  </a:lnTo>
                  <a:lnTo>
                    <a:pt x="11418036" y="10632091"/>
                  </a:lnTo>
                  <a:lnTo>
                    <a:pt x="0" y="10632091"/>
                  </a:lnTo>
                  <a:lnTo>
                    <a:pt x="0" y="0"/>
                  </a:lnTo>
                  <a:close/>
                </a:path>
              </a:pathLst>
            </a:custGeom>
            <a:blipFill>
              <a:blip r:embed="rId2">
                <a:alphaModFix amt="38000"/>
                <a:extLst>
                  <a:ext uri="{96DAC541-7B7A-43D3-8B79-37D633B846F1}">
                    <asvg:svgBlip xmlns:asvg="http://schemas.microsoft.com/office/drawing/2016/SVG/main" r:embed="rId3"/>
                  </a:ext>
                </a:extLst>
              </a:blip>
              <a:stretch>
                <a:fillRect/>
              </a:stretch>
            </a:blipFill>
          </p:spPr>
        </p:sp>
        <p:sp>
          <p:nvSpPr>
            <p:cNvPr id="4" name="Freeform 4"/>
            <p:cNvSpPr/>
            <p:nvPr/>
          </p:nvSpPr>
          <p:spPr>
            <a:xfrm>
              <a:off x="3205892" y="1784006"/>
              <a:ext cx="5556812" cy="5556812"/>
            </a:xfrm>
            <a:custGeom>
              <a:avLst/>
              <a:gdLst/>
              <a:ahLst/>
              <a:cxnLst/>
              <a:rect l="l" t="t" r="r" b="b"/>
              <a:pathLst>
                <a:path w="5556812" h="5556812">
                  <a:moveTo>
                    <a:pt x="0" y="0"/>
                  </a:moveTo>
                  <a:lnTo>
                    <a:pt x="5556812" y="0"/>
                  </a:lnTo>
                  <a:lnTo>
                    <a:pt x="5556812" y="5556811"/>
                  </a:lnTo>
                  <a:lnTo>
                    <a:pt x="0" y="555681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223685" y="7682095"/>
              <a:ext cx="4116988" cy="2584122"/>
            </a:xfrm>
            <a:custGeom>
              <a:avLst/>
              <a:gdLst/>
              <a:ahLst/>
              <a:cxnLst/>
              <a:rect l="l" t="t" r="r" b="b"/>
              <a:pathLst>
                <a:path w="4116988" h="2584122">
                  <a:moveTo>
                    <a:pt x="0" y="0"/>
                  </a:moveTo>
                  <a:lnTo>
                    <a:pt x="4116988" y="0"/>
                  </a:lnTo>
                  <a:lnTo>
                    <a:pt x="4116988" y="2584122"/>
                  </a:lnTo>
                  <a:lnTo>
                    <a:pt x="0" y="2584122"/>
                  </a:lnTo>
                  <a:lnTo>
                    <a:pt x="0" y="0"/>
                  </a:lnTo>
                  <a:close/>
                </a:path>
              </a:pathLst>
            </a:custGeom>
            <a:blipFill>
              <a:blip r:embed="rId6"/>
              <a:stretch>
                <a:fillRect/>
              </a:stretch>
            </a:blipFill>
          </p:spPr>
        </p:sp>
        <p:sp>
          <p:nvSpPr>
            <p:cNvPr id="6" name="Freeform 6"/>
            <p:cNvSpPr/>
            <p:nvPr/>
          </p:nvSpPr>
          <p:spPr>
            <a:xfrm>
              <a:off x="3022554" y="1613367"/>
              <a:ext cx="5898089" cy="5898089"/>
            </a:xfrm>
            <a:custGeom>
              <a:avLst/>
              <a:gdLst/>
              <a:ahLst/>
              <a:cxnLst/>
              <a:rect l="l" t="t" r="r" b="b"/>
              <a:pathLst>
                <a:path w="5898089" h="5898089">
                  <a:moveTo>
                    <a:pt x="0" y="0"/>
                  </a:moveTo>
                  <a:lnTo>
                    <a:pt x="5898089" y="0"/>
                  </a:lnTo>
                  <a:lnTo>
                    <a:pt x="5898089" y="5898089"/>
                  </a:lnTo>
                  <a:lnTo>
                    <a:pt x="0" y="5898089"/>
                  </a:lnTo>
                  <a:lnTo>
                    <a:pt x="0" y="0"/>
                  </a:lnTo>
                  <a:close/>
                </a:path>
              </a:pathLst>
            </a:custGeom>
            <a:blipFill>
              <a:blip r:embed="rId7"/>
              <a:stretch>
                <a:fillRect/>
              </a:stretch>
            </a:blipFill>
          </p:spPr>
        </p:sp>
      </p:gr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14</a:t>
            </a:r>
          </a:p>
        </p:txBody>
      </p:sp>
      <p:sp>
        <p:nvSpPr>
          <p:cNvPr id="8" name="TextBox 8"/>
          <p:cNvSpPr txBox="1"/>
          <p:nvPr/>
        </p:nvSpPr>
        <p:spPr>
          <a:xfrm>
            <a:off x="817900" y="538186"/>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9" name="TextBox 9"/>
          <p:cNvSpPr txBox="1"/>
          <p:nvPr/>
        </p:nvSpPr>
        <p:spPr>
          <a:xfrm>
            <a:off x="15129526" y="508659"/>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10" name="TextBox 10"/>
          <p:cNvSpPr txBox="1"/>
          <p:nvPr/>
        </p:nvSpPr>
        <p:spPr>
          <a:xfrm>
            <a:off x="817900" y="2095808"/>
            <a:ext cx="8758860" cy="1652175"/>
          </a:xfrm>
          <a:prstGeom prst="rect">
            <a:avLst/>
          </a:prstGeom>
        </p:spPr>
        <p:txBody>
          <a:bodyPr lIns="0" tIns="0" rIns="0" bIns="0" rtlCol="0" anchor="t">
            <a:spAutoFit/>
          </a:bodyPr>
          <a:lstStyle/>
          <a:p>
            <a:pPr algn="ctr">
              <a:lnSpc>
                <a:spcPts val="12880"/>
              </a:lnSpc>
            </a:pPr>
            <a:r>
              <a:rPr lang="en-US" sz="9200" b="1">
                <a:solidFill>
                  <a:srgbClr val="FC9E19"/>
                </a:solidFill>
                <a:latin typeface="Poppins Bold"/>
                <a:ea typeface="Poppins Bold"/>
                <a:cs typeface="Poppins Bold"/>
                <a:sym typeface="Poppins Bold"/>
              </a:rPr>
              <a:t>USER PROFILE</a:t>
            </a:r>
          </a:p>
        </p:txBody>
      </p:sp>
      <p:sp>
        <p:nvSpPr>
          <p:cNvPr id="11" name="AutoShape 11"/>
          <p:cNvSpPr/>
          <p:nvPr/>
        </p:nvSpPr>
        <p:spPr>
          <a:xfrm flipV="1">
            <a:off x="1019262" y="3938483"/>
            <a:ext cx="8547973" cy="19050"/>
          </a:xfrm>
          <a:prstGeom prst="line">
            <a:avLst/>
          </a:prstGeom>
          <a:ln w="38100" cap="flat">
            <a:solidFill>
              <a:srgbClr val="FFBF00"/>
            </a:solidFill>
            <a:prstDash val="solid"/>
            <a:headEnd type="none" w="sm" len="sm"/>
            <a:tailEnd type="oval" w="lg" len="lg"/>
          </a:ln>
        </p:spPr>
      </p:sp>
      <p:sp>
        <p:nvSpPr>
          <p:cNvPr id="12" name="TextBox 12"/>
          <p:cNvSpPr txBox="1"/>
          <p:nvPr/>
        </p:nvSpPr>
        <p:spPr>
          <a:xfrm>
            <a:off x="1661608" y="4425622"/>
            <a:ext cx="7071443" cy="5204130"/>
          </a:xfrm>
          <a:prstGeom prst="rect">
            <a:avLst/>
          </a:prstGeom>
        </p:spPr>
        <p:txBody>
          <a:bodyPr lIns="0" tIns="0" rIns="0" bIns="0" rtlCol="0" anchor="t">
            <a:spAutoFit/>
          </a:bodyPr>
          <a:lstStyle/>
          <a:p>
            <a:pPr marL="0" lvl="0" indent="0" algn="l">
              <a:lnSpc>
                <a:spcPts val="2940"/>
              </a:lnSpc>
              <a:spcBef>
                <a:spcPct val="0"/>
              </a:spcBef>
            </a:pPr>
            <a:r>
              <a:rPr lang="en-US" sz="2100">
                <a:solidFill>
                  <a:srgbClr val="FFFFFF"/>
                </a:solidFill>
                <a:latin typeface="Poppins"/>
                <a:ea typeface="Poppins"/>
                <a:cs typeface="Poppins"/>
                <a:sym typeface="Poppins"/>
              </a:rPr>
              <a:t>The Profile Page offers users a clear overview of their account, displaying key elements such as:</a:t>
            </a:r>
          </a:p>
          <a:p>
            <a:pPr marL="0" lvl="0" indent="0" algn="l">
              <a:lnSpc>
                <a:spcPts val="2940"/>
              </a:lnSpc>
              <a:spcBef>
                <a:spcPct val="0"/>
              </a:spcBef>
            </a:pPr>
            <a:endParaRPr lang="en-US" sz="2100">
              <a:solidFill>
                <a:srgbClr val="FFFFFF"/>
              </a:solidFill>
              <a:latin typeface="Poppins"/>
              <a:ea typeface="Poppins"/>
              <a:cs typeface="Poppins"/>
              <a:sym typeface="Poppins"/>
            </a:endParaRPr>
          </a:p>
          <a:p>
            <a:pPr marL="453392" lvl="1" indent="-226696" algn="l">
              <a:lnSpc>
                <a:spcPts val="2940"/>
              </a:lnSpc>
              <a:spcBef>
                <a:spcPct val="0"/>
              </a:spcBef>
              <a:buFont typeface="Arial"/>
              <a:buChar char="•"/>
            </a:pPr>
            <a:r>
              <a:rPr lang="en-US" sz="2100" b="1">
                <a:solidFill>
                  <a:srgbClr val="00F7FF"/>
                </a:solidFill>
                <a:latin typeface="Poppins Bold"/>
                <a:ea typeface="Poppins Bold"/>
                <a:cs typeface="Poppins Bold"/>
                <a:sym typeface="Poppins Bold"/>
              </a:rPr>
              <a:t>Username :</a:t>
            </a:r>
            <a:r>
              <a:rPr lang="en-US" sz="2100">
                <a:solidFill>
                  <a:srgbClr val="FFFFFF"/>
                </a:solidFill>
                <a:latin typeface="Poppins"/>
                <a:ea typeface="Poppins"/>
                <a:cs typeface="Poppins"/>
                <a:sym typeface="Poppins"/>
              </a:rPr>
              <a:t> Unique identifier for login and personalization.</a:t>
            </a:r>
          </a:p>
          <a:p>
            <a:pPr marL="453392" lvl="1" indent="-226696" algn="l">
              <a:lnSpc>
                <a:spcPts val="2940"/>
              </a:lnSpc>
              <a:spcBef>
                <a:spcPct val="0"/>
              </a:spcBef>
              <a:buFont typeface="Arial"/>
              <a:buChar char="•"/>
            </a:pPr>
            <a:r>
              <a:rPr lang="en-US" sz="2100" b="1">
                <a:solidFill>
                  <a:srgbClr val="00F7FF"/>
                </a:solidFill>
                <a:latin typeface="Poppins Bold"/>
                <a:ea typeface="Poppins Bold"/>
                <a:cs typeface="Poppins Bold"/>
                <a:sym typeface="Poppins Bold"/>
              </a:rPr>
              <a:t>Email ID :</a:t>
            </a:r>
            <a:r>
              <a:rPr lang="en-US" sz="2100">
                <a:solidFill>
                  <a:srgbClr val="FFFFFF"/>
                </a:solidFill>
                <a:latin typeface="Poppins"/>
                <a:ea typeface="Poppins"/>
                <a:cs typeface="Poppins"/>
                <a:sym typeface="Poppins"/>
              </a:rPr>
              <a:t> Registered email for communication and notifications.</a:t>
            </a:r>
          </a:p>
          <a:p>
            <a:pPr algn="l">
              <a:lnSpc>
                <a:spcPts val="2940"/>
              </a:lnSpc>
              <a:spcBef>
                <a:spcPct val="0"/>
              </a:spcBef>
            </a:pPr>
            <a:endParaRPr lang="en-US" sz="2100">
              <a:solidFill>
                <a:srgbClr val="FFFFFF"/>
              </a:solidFill>
              <a:latin typeface="Poppins"/>
              <a:ea typeface="Poppins"/>
              <a:cs typeface="Poppins"/>
              <a:sym typeface="Poppins"/>
            </a:endParaRPr>
          </a:p>
          <a:p>
            <a:pPr marL="0" lvl="0" indent="0" algn="l">
              <a:lnSpc>
                <a:spcPts val="2940"/>
              </a:lnSpc>
              <a:spcBef>
                <a:spcPct val="0"/>
              </a:spcBef>
            </a:pPr>
            <a:r>
              <a:rPr lang="en-US" sz="2100">
                <a:solidFill>
                  <a:srgbClr val="FFFFFF"/>
                </a:solidFill>
                <a:latin typeface="Poppins"/>
                <a:ea typeface="Poppins"/>
                <a:cs typeface="Poppins"/>
                <a:sym typeface="Poppins"/>
              </a:rPr>
              <a:t>This layout promotes transparency and user confidence.</a:t>
            </a:r>
          </a:p>
          <a:p>
            <a:pPr marL="0" lvl="0" indent="0" algn="l">
              <a:lnSpc>
                <a:spcPts val="2940"/>
              </a:lnSpc>
              <a:spcBef>
                <a:spcPct val="0"/>
              </a:spcBef>
            </a:pPr>
            <a:endParaRPr lang="en-US" sz="2100">
              <a:solidFill>
                <a:srgbClr val="FFFFFF"/>
              </a:solidFill>
              <a:latin typeface="Poppins"/>
              <a:ea typeface="Poppins"/>
              <a:cs typeface="Poppins"/>
              <a:sym typeface="Poppins"/>
            </a:endParaRPr>
          </a:p>
          <a:p>
            <a:pPr algn="l">
              <a:lnSpc>
                <a:spcPts val="2940"/>
              </a:lnSpc>
              <a:spcBef>
                <a:spcPct val="0"/>
              </a:spcBef>
            </a:pPr>
            <a:r>
              <a:rPr lang="en-US" sz="2100">
                <a:solidFill>
                  <a:srgbClr val="FFFFFF"/>
                </a:solidFill>
                <a:latin typeface="Poppins"/>
                <a:ea typeface="Poppins"/>
                <a:cs typeface="Poppins"/>
                <a:sym typeface="Poppins"/>
              </a:rPr>
              <a:t>The Logout Option is essential for securely exiting the system, protecting accounts from unauthorized access, especially in shared or public environments.</a:t>
            </a:r>
          </a:p>
        </p:txBody>
      </p:sp>
      <p:sp>
        <p:nvSpPr>
          <p:cNvPr id="13" name="Freeform 13"/>
          <p:cNvSpPr/>
          <p:nvPr/>
        </p:nvSpPr>
        <p:spPr>
          <a:xfrm rot="2235396">
            <a:off x="7870813" y="-2329502"/>
            <a:ext cx="5236320" cy="5236320"/>
          </a:xfrm>
          <a:custGeom>
            <a:avLst/>
            <a:gdLst/>
            <a:ahLst/>
            <a:cxnLst/>
            <a:rect l="l" t="t" r="r" b="b"/>
            <a:pathLst>
              <a:path w="5236320" h="5236320">
                <a:moveTo>
                  <a:pt x="0" y="0"/>
                </a:moveTo>
                <a:lnTo>
                  <a:pt x="5236319" y="0"/>
                </a:lnTo>
                <a:lnTo>
                  <a:pt x="5236319" y="5236320"/>
                </a:lnTo>
                <a:lnTo>
                  <a:pt x="0" y="52363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a:off x="-2260304" y="2922479"/>
            <a:ext cx="10270331" cy="10270331"/>
          </a:xfrm>
          <a:custGeom>
            <a:avLst/>
            <a:gdLst/>
            <a:ahLst/>
            <a:cxnLst/>
            <a:rect l="l" t="t" r="r" b="b"/>
            <a:pathLst>
              <a:path w="10270331" h="10270331">
                <a:moveTo>
                  <a:pt x="0" y="0"/>
                </a:moveTo>
                <a:lnTo>
                  <a:pt x="10270331" y="0"/>
                </a:lnTo>
                <a:lnTo>
                  <a:pt x="10270331" y="10270332"/>
                </a:lnTo>
                <a:lnTo>
                  <a:pt x="0" y="1027033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9144000" y="2666283"/>
            <a:ext cx="10063147" cy="2766562"/>
          </a:xfrm>
          <a:prstGeom prst="rect">
            <a:avLst/>
          </a:prstGeom>
        </p:spPr>
        <p:txBody>
          <a:bodyPr lIns="0" tIns="0" rIns="0" bIns="0" rtlCol="0" anchor="t">
            <a:spAutoFit/>
          </a:bodyPr>
          <a:lstStyle/>
          <a:p>
            <a:pPr algn="l">
              <a:lnSpc>
                <a:spcPts val="10300"/>
              </a:lnSpc>
            </a:pPr>
            <a:r>
              <a:rPr lang="en-US" sz="10300" b="1">
                <a:solidFill>
                  <a:srgbClr val="FFFFFF"/>
                </a:solidFill>
                <a:latin typeface="Poppins Ultra-Bold"/>
                <a:ea typeface="Poppins Ultra-Bold"/>
                <a:cs typeface="Poppins Ultra-Bold"/>
                <a:sym typeface="Poppins Ultra-Bold"/>
              </a:rPr>
              <a:t>DATABASE STRUCTURE</a:t>
            </a:r>
          </a:p>
        </p:txBody>
      </p:sp>
      <p:sp>
        <p:nvSpPr>
          <p:cNvPr id="4" name="Freeform 4"/>
          <p:cNvSpPr/>
          <p:nvPr/>
        </p:nvSpPr>
        <p:spPr>
          <a:xfrm rot="-753585">
            <a:off x="923079" y="4049786"/>
            <a:ext cx="6022234" cy="6022234"/>
          </a:xfrm>
          <a:custGeom>
            <a:avLst/>
            <a:gdLst/>
            <a:ahLst/>
            <a:cxnLst/>
            <a:rect l="l" t="t" r="r" b="b"/>
            <a:pathLst>
              <a:path w="6022234" h="6022234">
                <a:moveTo>
                  <a:pt x="0" y="0"/>
                </a:moveTo>
                <a:lnTo>
                  <a:pt x="6022233" y="0"/>
                </a:lnTo>
                <a:lnTo>
                  <a:pt x="6022233" y="6022234"/>
                </a:lnTo>
                <a:lnTo>
                  <a:pt x="0" y="60222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2235396">
            <a:off x="7701825" y="-2819982"/>
            <a:ext cx="5236320" cy="5236320"/>
          </a:xfrm>
          <a:custGeom>
            <a:avLst/>
            <a:gdLst/>
            <a:ahLst/>
            <a:cxnLst/>
            <a:rect l="l" t="t" r="r" b="b"/>
            <a:pathLst>
              <a:path w="5236320" h="5236320">
                <a:moveTo>
                  <a:pt x="0" y="0"/>
                </a:moveTo>
                <a:lnTo>
                  <a:pt x="5236320" y="0"/>
                </a:lnTo>
                <a:lnTo>
                  <a:pt x="5236320" y="5236320"/>
                </a:lnTo>
                <a:lnTo>
                  <a:pt x="0" y="5236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rot="-862066">
            <a:off x="1028700" y="2922479"/>
            <a:ext cx="2068454" cy="2079799"/>
          </a:xfrm>
          <a:custGeom>
            <a:avLst/>
            <a:gdLst/>
            <a:ahLst/>
            <a:cxnLst/>
            <a:rect l="l" t="t" r="r" b="b"/>
            <a:pathLst>
              <a:path w="2068454" h="2079799">
                <a:moveTo>
                  <a:pt x="0" y="0"/>
                </a:moveTo>
                <a:lnTo>
                  <a:pt x="2068454" y="0"/>
                </a:lnTo>
                <a:lnTo>
                  <a:pt x="2068454" y="2079799"/>
                </a:lnTo>
                <a:lnTo>
                  <a:pt x="0" y="207979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9427132" y="5787280"/>
            <a:ext cx="7255795" cy="509834"/>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FBF00"/>
                </a:solidFill>
                <a:latin typeface="Poppins Bold"/>
                <a:ea typeface="Poppins Bold"/>
                <a:cs typeface="Poppins Bold"/>
                <a:sym typeface="Poppins Bold"/>
              </a:rPr>
              <a:t>Database Name : </a:t>
            </a:r>
            <a:r>
              <a:rPr lang="en-US" sz="2799" b="1">
                <a:solidFill>
                  <a:srgbClr val="00F7FF"/>
                </a:solidFill>
                <a:latin typeface="Poppins Bold"/>
                <a:ea typeface="Poppins Bold"/>
                <a:cs typeface="Poppins Bold"/>
                <a:sym typeface="Poppins Bold"/>
              </a:rPr>
              <a:t>studentms_System</a:t>
            </a:r>
          </a:p>
        </p:txBody>
      </p:sp>
      <p:sp>
        <p:nvSpPr>
          <p:cNvPr id="8" name="TextBox 8"/>
          <p:cNvSpPr txBox="1"/>
          <p:nvPr/>
        </p:nvSpPr>
        <p:spPr>
          <a:xfrm>
            <a:off x="8991647" y="6556299"/>
            <a:ext cx="8880233" cy="3363568"/>
          </a:xfrm>
          <a:prstGeom prst="rect">
            <a:avLst/>
          </a:prstGeom>
        </p:spPr>
        <p:txBody>
          <a:bodyPr lIns="0" tIns="0" rIns="0" bIns="0" rtlCol="0" anchor="t">
            <a:spAutoFit/>
          </a:bodyPr>
          <a:lstStyle/>
          <a:p>
            <a:pPr marL="0" lvl="0" indent="0" algn="just">
              <a:lnSpc>
                <a:spcPts val="3870"/>
              </a:lnSpc>
            </a:pPr>
            <a:r>
              <a:rPr lang="en-US" sz="1800">
                <a:solidFill>
                  <a:srgbClr val="FFFFFF"/>
                </a:solidFill>
                <a:latin typeface="Poppins"/>
                <a:ea typeface="Poppins"/>
                <a:cs typeface="Poppins"/>
                <a:sym typeface="Poppins"/>
              </a:rPr>
              <a:t>The database structure of the studentms_System is designed to provide a robust framework for managing student, course, and user information efficiently. By organizing data into distinct tables, the system ensures that all relevant information is easily accessible and maintainable. This structured approach not only enhances data integrity but also supports effective querying and reporting, ultimately contributing to a more streamlined educational management process.</a:t>
            </a:r>
          </a:p>
        </p:txBody>
      </p:sp>
      <p:sp>
        <p:nvSpPr>
          <p:cNvPr id="9" name="TextBox 9"/>
          <p:cNvSpPr txBox="1"/>
          <p:nvPr/>
        </p:nvSpPr>
        <p:spPr>
          <a:xfrm>
            <a:off x="17407164" y="9570687"/>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15</a:t>
            </a:r>
          </a:p>
        </p:txBody>
      </p:sp>
      <p:sp>
        <p:nvSpPr>
          <p:cNvPr id="10" name="TextBox 10"/>
          <p:cNvSpPr txBox="1"/>
          <p:nvPr/>
        </p:nvSpPr>
        <p:spPr>
          <a:xfrm>
            <a:off x="817900" y="538186"/>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1" name="TextBox 11"/>
          <p:cNvSpPr txBox="1"/>
          <p:nvPr/>
        </p:nvSpPr>
        <p:spPr>
          <a:xfrm>
            <a:off x="15129526" y="508659"/>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a:off x="9015406" y="8286398"/>
            <a:ext cx="676375" cy="676375"/>
          </a:xfrm>
          <a:custGeom>
            <a:avLst/>
            <a:gdLst/>
            <a:ahLst/>
            <a:cxnLst/>
            <a:rect l="l" t="t" r="r" b="b"/>
            <a:pathLst>
              <a:path w="676375" h="676375">
                <a:moveTo>
                  <a:pt x="0" y="0"/>
                </a:moveTo>
                <a:lnTo>
                  <a:pt x="676375" y="0"/>
                </a:lnTo>
                <a:lnTo>
                  <a:pt x="676375" y="676375"/>
                </a:lnTo>
                <a:lnTo>
                  <a:pt x="0" y="676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870134" y="8286398"/>
            <a:ext cx="676375" cy="676375"/>
          </a:xfrm>
          <a:custGeom>
            <a:avLst/>
            <a:gdLst/>
            <a:ahLst/>
            <a:cxnLst/>
            <a:rect l="l" t="t" r="r" b="b"/>
            <a:pathLst>
              <a:path w="676375" h="676375">
                <a:moveTo>
                  <a:pt x="0" y="0"/>
                </a:moveTo>
                <a:lnTo>
                  <a:pt x="676375" y="0"/>
                </a:lnTo>
                <a:lnTo>
                  <a:pt x="676375" y="676375"/>
                </a:lnTo>
                <a:lnTo>
                  <a:pt x="0" y="676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a:off x="11121907" y="5496673"/>
            <a:ext cx="7945909" cy="7523254"/>
          </a:xfrm>
          <a:custGeom>
            <a:avLst/>
            <a:gdLst/>
            <a:ahLst/>
            <a:cxnLst/>
            <a:rect l="l" t="t" r="r" b="b"/>
            <a:pathLst>
              <a:path w="7945909" h="7523254">
                <a:moveTo>
                  <a:pt x="7945909" y="0"/>
                </a:moveTo>
                <a:lnTo>
                  <a:pt x="0" y="0"/>
                </a:lnTo>
                <a:lnTo>
                  <a:pt x="0" y="7523254"/>
                </a:lnTo>
                <a:lnTo>
                  <a:pt x="7945909" y="7523254"/>
                </a:lnTo>
                <a:lnTo>
                  <a:pt x="7945909" y="0"/>
                </a:lnTo>
                <a:close/>
              </a:path>
            </a:pathLst>
          </a:custGeom>
          <a:blipFill>
            <a:blip r:embed="rId6">
              <a:alphaModFix amt="6999"/>
              <a:extLst>
                <a:ext uri="{96DAC541-7B7A-43D3-8B79-37D633B846F1}">
                  <asvg:svgBlip xmlns:asvg="http://schemas.microsoft.com/office/drawing/2016/SVG/main" r:embed="rId7"/>
                </a:ext>
              </a:extLst>
            </a:blip>
            <a:stretch>
              <a:fillRect/>
            </a:stretch>
          </a:blipFill>
        </p:spPr>
      </p:sp>
      <p:sp>
        <p:nvSpPr>
          <p:cNvPr id="5" name="Freeform 5"/>
          <p:cNvSpPr/>
          <p:nvPr/>
        </p:nvSpPr>
        <p:spPr>
          <a:xfrm>
            <a:off x="10724862" y="8286398"/>
            <a:ext cx="676375" cy="676375"/>
          </a:xfrm>
          <a:custGeom>
            <a:avLst/>
            <a:gdLst/>
            <a:ahLst/>
            <a:cxnLst/>
            <a:rect l="l" t="t" r="r" b="b"/>
            <a:pathLst>
              <a:path w="676375" h="676375">
                <a:moveTo>
                  <a:pt x="0" y="0"/>
                </a:moveTo>
                <a:lnTo>
                  <a:pt x="676374" y="0"/>
                </a:lnTo>
                <a:lnTo>
                  <a:pt x="676374" y="676375"/>
                </a:lnTo>
                <a:lnTo>
                  <a:pt x="0" y="6763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6" name="Picture 6"/>
          <p:cNvPicPr>
            <a:picLocks noChangeAspect="1"/>
          </p:cNvPicPr>
          <p:nvPr/>
        </p:nvPicPr>
        <p:blipFill>
          <a:blip r:embed="rId8"/>
          <a:srcRect/>
          <a:stretch>
            <a:fillRect/>
          </a:stretch>
        </p:blipFill>
        <p:spPr>
          <a:xfrm>
            <a:off x="610529" y="1920572"/>
            <a:ext cx="7376177" cy="7488505"/>
          </a:xfrm>
          <a:prstGeom prst="rect">
            <a:avLst/>
          </a:prstGeom>
        </p:spPr>
      </p:pic>
      <p:sp>
        <p:nvSpPr>
          <p:cNvPr id="7" name="TextBox 7"/>
          <p:cNvSpPr txBox="1"/>
          <p:nvPr/>
        </p:nvSpPr>
        <p:spPr>
          <a:xfrm>
            <a:off x="9144000" y="1936806"/>
            <a:ext cx="7516805" cy="2020732"/>
          </a:xfrm>
          <a:prstGeom prst="rect">
            <a:avLst/>
          </a:prstGeom>
        </p:spPr>
        <p:txBody>
          <a:bodyPr lIns="0" tIns="0" rIns="0" bIns="0" rtlCol="0" anchor="t">
            <a:spAutoFit/>
          </a:bodyPr>
          <a:lstStyle/>
          <a:p>
            <a:pPr algn="ctr">
              <a:lnSpc>
                <a:spcPts val="7556"/>
              </a:lnSpc>
            </a:pPr>
            <a:r>
              <a:rPr lang="en-US" sz="7556" b="1">
                <a:solidFill>
                  <a:srgbClr val="FFFFFF"/>
                </a:solidFill>
                <a:latin typeface="Poppins Bold"/>
                <a:ea typeface="Poppins Bold"/>
                <a:cs typeface="Poppins Bold"/>
                <a:sym typeface="Poppins Bold"/>
              </a:rPr>
              <a:t>TECHNOLOGIES USED</a:t>
            </a:r>
          </a:p>
        </p:txBody>
      </p:sp>
      <p:sp>
        <p:nvSpPr>
          <p:cNvPr id="8" name="TextBox 8"/>
          <p:cNvSpPr txBox="1"/>
          <p:nvPr/>
        </p:nvSpPr>
        <p:spPr>
          <a:xfrm>
            <a:off x="9144000" y="4068755"/>
            <a:ext cx="8115300" cy="3849250"/>
          </a:xfrm>
          <a:prstGeom prst="rect">
            <a:avLst/>
          </a:prstGeom>
        </p:spPr>
        <p:txBody>
          <a:bodyPr lIns="0" tIns="0" rIns="0" bIns="0" rtlCol="0" anchor="t">
            <a:spAutoFit/>
          </a:bodyPr>
          <a:lstStyle/>
          <a:p>
            <a:pPr marL="0" lvl="0" indent="0" algn="just">
              <a:lnSpc>
                <a:spcPts val="3869"/>
              </a:lnSpc>
            </a:pPr>
            <a:r>
              <a:rPr lang="en-US" sz="1800">
                <a:solidFill>
                  <a:srgbClr val="FFFFFF">
                    <a:alpha val="83922"/>
                  </a:srgbClr>
                </a:solidFill>
                <a:latin typeface="Poppins"/>
                <a:ea typeface="Poppins"/>
                <a:cs typeface="Poppins"/>
                <a:sym typeface="Poppins"/>
              </a:rPr>
              <a:t>The integration of HTML, CSS, and JavaScript for the frontend, paired with PHP for the backend and SQL for managing databases, establishes a strong and efficient educational management system. This technology stack facilitates a smooth user experience while ensuring secure and effective data handling, which plays a crucial role in the application's overall success. By utilizing these technologies, the system is adept at addressing the needs of students, educators, and administrators alike.</a:t>
            </a:r>
          </a:p>
        </p:txBody>
      </p:sp>
      <p:sp>
        <p:nvSpPr>
          <p:cNvPr id="9" name="TextBox 9"/>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16</a:t>
            </a:r>
          </a:p>
        </p:txBody>
      </p:sp>
      <p:sp>
        <p:nvSpPr>
          <p:cNvPr id="10" name="TextBox 10"/>
          <p:cNvSpPr txBox="1"/>
          <p:nvPr/>
        </p:nvSpPr>
        <p:spPr>
          <a:xfrm>
            <a:off x="836270" y="518184"/>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1" name="TextBox 11"/>
          <p:cNvSpPr txBox="1"/>
          <p:nvPr/>
        </p:nvSpPr>
        <p:spPr>
          <a:xfrm>
            <a:off x="15536030" y="488656"/>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grpSp>
        <p:nvGrpSpPr>
          <p:cNvPr id="2" name="Group 2"/>
          <p:cNvGrpSpPr/>
          <p:nvPr/>
        </p:nvGrpSpPr>
        <p:grpSpPr>
          <a:xfrm>
            <a:off x="8390292" y="8021935"/>
            <a:ext cx="1999235" cy="837276"/>
            <a:chOff x="0" y="0"/>
            <a:chExt cx="526547" cy="220517"/>
          </a:xfrm>
        </p:grpSpPr>
        <p:sp>
          <p:nvSpPr>
            <p:cNvPr id="3" name="Freeform 3"/>
            <p:cNvSpPr/>
            <p:nvPr/>
          </p:nvSpPr>
          <p:spPr>
            <a:xfrm>
              <a:off x="0" y="0"/>
              <a:ext cx="526547" cy="220517"/>
            </a:xfrm>
            <a:custGeom>
              <a:avLst/>
              <a:gdLst/>
              <a:ahLst/>
              <a:cxnLst/>
              <a:rect l="l" t="t" r="r" b="b"/>
              <a:pathLst>
                <a:path w="526547" h="220517">
                  <a:moveTo>
                    <a:pt x="110259" y="0"/>
                  </a:moveTo>
                  <a:lnTo>
                    <a:pt x="416289" y="0"/>
                  </a:lnTo>
                  <a:cubicBezTo>
                    <a:pt x="445531" y="0"/>
                    <a:pt x="473576" y="11616"/>
                    <a:pt x="494253" y="32294"/>
                  </a:cubicBezTo>
                  <a:cubicBezTo>
                    <a:pt x="514931" y="52971"/>
                    <a:pt x="526547" y="81016"/>
                    <a:pt x="526547" y="110259"/>
                  </a:cubicBezTo>
                  <a:lnTo>
                    <a:pt x="526547" y="110259"/>
                  </a:lnTo>
                  <a:cubicBezTo>
                    <a:pt x="526547" y="139501"/>
                    <a:pt x="514931" y="167546"/>
                    <a:pt x="494253" y="188223"/>
                  </a:cubicBezTo>
                  <a:cubicBezTo>
                    <a:pt x="473576" y="208901"/>
                    <a:pt x="445531" y="220517"/>
                    <a:pt x="416289" y="220517"/>
                  </a:cubicBezTo>
                  <a:lnTo>
                    <a:pt x="110259" y="220517"/>
                  </a:lnTo>
                  <a:cubicBezTo>
                    <a:pt x="81016" y="220517"/>
                    <a:pt x="52971" y="208901"/>
                    <a:pt x="32294" y="188223"/>
                  </a:cubicBezTo>
                  <a:cubicBezTo>
                    <a:pt x="11616" y="167546"/>
                    <a:pt x="0" y="139501"/>
                    <a:pt x="0" y="110259"/>
                  </a:cubicBezTo>
                  <a:lnTo>
                    <a:pt x="0" y="110259"/>
                  </a:lnTo>
                  <a:cubicBezTo>
                    <a:pt x="0" y="81016"/>
                    <a:pt x="11616" y="52971"/>
                    <a:pt x="32294" y="32294"/>
                  </a:cubicBezTo>
                  <a:cubicBezTo>
                    <a:pt x="52971" y="11616"/>
                    <a:pt x="81016" y="0"/>
                    <a:pt x="110259" y="0"/>
                  </a:cubicBezTo>
                  <a:close/>
                </a:path>
              </a:pathLst>
            </a:custGeom>
            <a:solidFill>
              <a:srgbClr val="FFBF00"/>
            </a:solidFill>
            <a:ln cap="rnd">
              <a:noFill/>
              <a:prstDash val="solid"/>
              <a:round/>
            </a:ln>
          </p:spPr>
        </p:sp>
        <p:sp>
          <p:nvSpPr>
            <p:cNvPr id="4" name="TextBox 4"/>
            <p:cNvSpPr txBox="1"/>
            <p:nvPr/>
          </p:nvSpPr>
          <p:spPr>
            <a:xfrm>
              <a:off x="0" y="-66675"/>
              <a:ext cx="526547" cy="287192"/>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8963173" y="8238843"/>
            <a:ext cx="853474" cy="403460"/>
          </a:xfrm>
          <a:custGeom>
            <a:avLst/>
            <a:gdLst/>
            <a:ahLst/>
            <a:cxnLst/>
            <a:rect l="l" t="t" r="r" b="b"/>
            <a:pathLst>
              <a:path w="853474" h="403460">
                <a:moveTo>
                  <a:pt x="0" y="0"/>
                </a:moveTo>
                <a:lnTo>
                  <a:pt x="853473" y="0"/>
                </a:lnTo>
                <a:lnTo>
                  <a:pt x="853473" y="403461"/>
                </a:lnTo>
                <a:lnTo>
                  <a:pt x="0" y="40346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3109047"/>
            <a:ext cx="5783112" cy="5783112"/>
          </a:xfrm>
          <a:custGeom>
            <a:avLst/>
            <a:gdLst/>
            <a:ahLst/>
            <a:cxnLst/>
            <a:rect l="l" t="t" r="r" b="b"/>
            <a:pathLst>
              <a:path w="5783112" h="5783112">
                <a:moveTo>
                  <a:pt x="0" y="0"/>
                </a:moveTo>
                <a:lnTo>
                  <a:pt x="5783112" y="0"/>
                </a:lnTo>
                <a:lnTo>
                  <a:pt x="5783112" y="5783112"/>
                </a:lnTo>
                <a:lnTo>
                  <a:pt x="0" y="578311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6768949" y="4498358"/>
            <a:ext cx="0" cy="2730270"/>
          </a:xfrm>
          <a:prstGeom prst="line">
            <a:avLst/>
          </a:prstGeom>
          <a:ln w="85725" cap="rnd">
            <a:solidFill>
              <a:srgbClr val="FFFFFF"/>
            </a:solidFill>
            <a:prstDash val="solid"/>
            <a:headEnd type="none" w="sm" len="sm"/>
            <a:tailEnd type="none" w="sm" len="sm"/>
          </a:ln>
        </p:spPr>
      </p:sp>
      <p:sp>
        <p:nvSpPr>
          <p:cNvPr id="8" name="AutoShape 8"/>
          <p:cNvSpPr/>
          <p:nvPr/>
        </p:nvSpPr>
        <p:spPr>
          <a:xfrm>
            <a:off x="1071562" y="4498358"/>
            <a:ext cx="0" cy="2730270"/>
          </a:xfrm>
          <a:prstGeom prst="line">
            <a:avLst/>
          </a:prstGeom>
          <a:ln w="85725" cap="rnd">
            <a:solidFill>
              <a:srgbClr val="FFFFFF"/>
            </a:solidFill>
            <a:prstDash val="solid"/>
            <a:headEnd type="none" w="sm" len="sm"/>
            <a:tailEnd type="none" w="sm" len="sm"/>
          </a:ln>
        </p:spPr>
      </p:sp>
      <p:sp>
        <p:nvSpPr>
          <p:cNvPr id="9" name="Freeform 9"/>
          <p:cNvSpPr/>
          <p:nvPr/>
        </p:nvSpPr>
        <p:spPr>
          <a:xfrm>
            <a:off x="14847227" y="8859212"/>
            <a:ext cx="2412073" cy="399088"/>
          </a:xfrm>
          <a:custGeom>
            <a:avLst/>
            <a:gdLst/>
            <a:ahLst/>
            <a:cxnLst/>
            <a:rect l="l" t="t" r="r" b="b"/>
            <a:pathLst>
              <a:path w="2412073" h="399088">
                <a:moveTo>
                  <a:pt x="0" y="0"/>
                </a:moveTo>
                <a:lnTo>
                  <a:pt x="2412073" y="0"/>
                </a:lnTo>
                <a:lnTo>
                  <a:pt x="2412073" y="399088"/>
                </a:lnTo>
                <a:lnTo>
                  <a:pt x="0" y="39908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8390292" y="3204297"/>
            <a:ext cx="8869008" cy="1402990"/>
          </a:xfrm>
          <a:prstGeom prst="rect">
            <a:avLst/>
          </a:prstGeom>
        </p:spPr>
        <p:txBody>
          <a:bodyPr lIns="0" tIns="0" rIns="0" bIns="0" rtlCol="0" anchor="t">
            <a:spAutoFit/>
          </a:bodyPr>
          <a:lstStyle/>
          <a:p>
            <a:pPr algn="l">
              <a:lnSpc>
                <a:spcPts val="9863"/>
              </a:lnSpc>
            </a:pPr>
            <a:r>
              <a:rPr lang="en-US" sz="9863" b="1">
                <a:solidFill>
                  <a:srgbClr val="FFFFFF"/>
                </a:solidFill>
                <a:latin typeface="Poppins Bold"/>
                <a:ea typeface="Poppins Bold"/>
                <a:cs typeface="Poppins Bold"/>
                <a:sym typeface="Poppins Bold"/>
              </a:rPr>
              <a:t>CONCLUSION</a:t>
            </a:r>
          </a:p>
        </p:txBody>
      </p:sp>
      <p:sp>
        <p:nvSpPr>
          <p:cNvPr id="11" name="TextBox 11"/>
          <p:cNvSpPr txBox="1"/>
          <p:nvPr/>
        </p:nvSpPr>
        <p:spPr>
          <a:xfrm>
            <a:off x="8390292" y="4695361"/>
            <a:ext cx="8485127" cy="2877889"/>
          </a:xfrm>
          <a:prstGeom prst="rect">
            <a:avLst/>
          </a:prstGeom>
        </p:spPr>
        <p:txBody>
          <a:bodyPr lIns="0" tIns="0" rIns="0" bIns="0" rtlCol="0" anchor="t">
            <a:spAutoFit/>
          </a:bodyPr>
          <a:lstStyle/>
          <a:p>
            <a:pPr marL="0" lvl="0" indent="0" algn="just">
              <a:lnSpc>
                <a:spcPts val="3869"/>
              </a:lnSpc>
            </a:pPr>
            <a:r>
              <a:rPr lang="en-US" sz="1800">
                <a:solidFill>
                  <a:srgbClr val="FFFFFF">
                    <a:alpha val="83922"/>
                  </a:srgbClr>
                </a:solidFill>
                <a:latin typeface="Poppins"/>
                <a:ea typeface="Poppins"/>
                <a:cs typeface="Poppins"/>
                <a:sym typeface="Poppins"/>
              </a:rPr>
              <a:t>Overall, the Student Management System not only enhances the operational efficiency of educational institutions but also contributes to a more organized and effective learning experience for students and faculty alike. By leveraging modern technologies and user-centric design, the system is well-positioned to meet the evolving needs of the educational landscape.</a:t>
            </a:r>
          </a:p>
        </p:txBody>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17</a:t>
            </a:r>
          </a:p>
        </p:txBody>
      </p:sp>
      <p:sp>
        <p:nvSpPr>
          <p:cNvPr id="13" name="TextBox 13"/>
          <p:cNvSpPr txBox="1"/>
          <p:nvPr/>
        </p:nvSpPr>
        <p:spPr>
          <a:xfrm>
            <a:off x="836270" y="955369"/>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4" name="TextBox 14"/>
          <p:cNvSpPr txBox="1"/>
          <p:nvPr/>
        </p:nvSpPr>
        <p:spPr>
          <a:xfrm>
            <a:off x="15536030" y="925842"/>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grpSp>
        <p:nvGrpSpPr>
          <p:cNvPr id="2" name="Group 2"/>
          <p:cNvGrpSpPr/>
          <p:nvPr/>
        </p:nvGrpSpPr>
        <p:grpSpPr>
          <a:xfrm>
            <a:off x="0" y="9258300"/>
            <a:ext cx="18288000" cy="1028700"/>
            <a:chOff x="0" y="0"/>
            <a:chExt cx="4816593" cy="270933"/>
          </a:xfrm>
        </p:grpSpPr>
        <p:sp>
          <p:nvSpPr>
            <p:cNvPr id="3" name="Freeform 3"/>
            <p:cNvSpPr/>
            <p:nvPr/>
          </p:nvSpPr>
          <p:spPr>
            <a:xfrm>
              <a:off x="0" y="0"/>
              <a:ext cx="4816592" cy="270933"/>
            </a:xfrm>
            <a:custGeom>
              <a:avLst/>
              <a:gdLst/>
              <a:ahLst/>
              <a:cxnLst/>
              <a:rect l="l" t="t" r="r" b="b"/>
              <a:pathLst>
                <a:path w="4816592" h="270933">
                  <a:moveTo>
                    <a:pt x="0" y="0"/>
                  </a:moveTo>
                  <a:lnTo>
                    <a:pt x="4816592" y="0"/>
                  </a:lnTo>
                  <a:lnTo>
                    <a:pt x="4816592" y="270933"/>
                  </a:lnTo>
                  <a:lnTo>
                    <a:pt x="0" y="270933"/>
                  </a:lnTo>
                  <a:close/>
                </a:path>
              </a:pathLst>
            </a:custGeom>
            <a:solidFill>
              <a:srgbClr val="FFBF00"/>
            </a:solidFill>
          </p:spPr>
        </p:sp>
        <p:sp>
          <p:nvSpPr>
            <p:cNvPr id="4" name="TextBox 4"/>
            <p:cNvSpPr txBox="1"/>
            <p:nvPr/>
          </p:nvSpPr>
          <p:spPr>
            <a:xfrm>
              <a:off x="0" y="-57150"/>
              <a:ext cx="4816593" cy="328083"/>
            </a:xfrm>
            <a:prstGeom prst="rect">
              <a:avLst/>
            </a:prstGeom>
          </p:spPr>
          <p:txBody>
            <a:bodyPr lIns="50800" tIns="50800" rIns="50800" bIns="50800" rtlCol="0" anchor="ctr"/>
            <a:lstStyle/>
            <a:p>
              <a:pPr algn="ctr">
                <a:lnSpc>
                  <a:spcPts val="2940"/>
                </a:lnSpc>
              </a:pPr>
              <a:endParaRPr/>
            </a:p>
          </p:txBody>
        </p:sp>
      </p:grpSp>
      <p:sp>
        <p:nvSpPr>
          <p:cNvPr id="5" name="Freeform 5"/>
          <p:cNvSpPr/>
          <p:nvPr/>
        </p:nvSpPr>
        <p:spPr>
          <a:xfrm>
            <a:off x="9880514" y="2731225"/>
            <a:ext cx="7995303" cy="6527075"/>
          </a:xfrm>
          <a:custGeom>
            <a:avLst/>
            <a:gdLst/>
            <a:ahLst/>
            <a:cxnLst/>
            <a:rect l="l" t="t" r="r" b="b"/>
            <a:pathLst>
              <a:path w="7995303" h="6527075">
                <a:moveTo>
                  <a:pt x="0" y="0"/>
                </a:moveTo>
                <a:lnTo>
                  <a:pt x="7995303" y="0"/>
                </a:lnTo>
                <a:lnTo>
                  <a:pt x="7995303" y="6527075"/>
                </a:lnTo>
                <a:lnTo>
                  <a:pt x="0" y="65270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1649730" y="3185106"/>
            <a:ext cx="8230784" cy="4248259"/>
          </a:xfrm>
          <a:prstGeom prst="rect">
            <a:avLst/>
          </a:prstGeom>
        </p:spPr>
        <p:txBody>
          <a:bodyPr lIns="0" tIns="0" rIns="0" bIns="0" rtlCol="0" anchor="t">
            <a:spAutoFit/>
          </a:bodyPr>
          <a:lstStyle/>
          <a:p>
            <a:pPr algn="l">
              <a:lnSpc>
                <a:spcPts val="15754"/>
              </a:lnSpc>
            </a:pPr>
            <a:r>
              <a:rPr lang="en-US" sz="15754" b="1">
                <a:solidFill>
                  <a:srgbClr val="FFFFFF"/>
                </a:solidFill>
                <a:latin typeface="Poppins Ultra-Bold"/>
                <a:ea typeface="Poppins Ultra-Bold"/>
                <a:cs typeface="Poppins Ultra-Bold"/>
                <a:sym typeface="Poppins Ultra-Bold"/>
              </a:rPr>
              <a:t>THANK YOU</a:t>
            </a:r>
          </a:p>
        </p:txBody>
      </p:sp>
      <p:sp>
        <p:nvSpPr>
          <p:cNvPr id="7" name="AutoShape 7"/>
          <p:cNvSpPr/>
          <p:nvPr/>
        </p:nvSpPr>
        <p:spPr>
          <a:xfrm>
            <a:off x="1085850" y="3032706"/>
            <a:ext cx="0" cy="4400659"/>
          </a:xfrm>
          <a:prstGeom prst="line">
            <a:avLst/>
          </a:prstGeom>
          <a:ln w="85725" cap="flat">
            <a:solidFill>
              <a:srgbClr val="FFBF00"/>
            </a:solidFill>
            <a:prstDash val="solid"/>
            <a:headEnd type="oval" w="lg" len="lg"/>
            <a:tailEnd type="oval" w="lg" len="lg"/>
          </a:ln>
        </p:spPr>
      </p:sp>
      <p:sp>
        <p:nvSpPr>
          <p:cNvPr id="8" name="Freeform 8"/>
          <p:cNvSpPr/>
          <p:nvPr/>
        </p:nvSpPr>
        <p:spPr>
          <a:xfrm rot="5400000">
            <a:off x="7553472" y="5719763"/>
            <a:ext cx="1001736" cy="1551735"/>
          </a:xfrm>
          <a:custGeom>
            <a:avLst/>
            <a:gdLst/>
            <a:ahLst/>
            <a:cxnLst/>
            <a:rect l="l" t="t" r="r" b="b"/>
            <a:pathLst>
              <a:path w="1001736" h="1551735">
                <a:moveTo>
                  <a:pt x="0" y="0"/>
                </a:moveTo>
                <a:lnTo>
                  <a:pt x="1001736" y="0"/>
                </a:lnTo>
                <a:lnTo>
                  <a:pt x="1001736" y="1551735"/>
                </a:lnTo>
                <a:lnTo>
                  <a:pt x="0" y="1551735"/>
                </a:lnTo>
                <a:lnTo>
                  <a:pt x="0" y="0"/>
                </a:lnTo>
                <a:close/>
              </a:path>
            </a:pathLst>
          </a:custGeom>
          <a:blipFill>
            <a:blip r:embed="rId4">
              <a:extLst>
                <a:ext uri="{96DAC541-7B7A-43D3-8B79-37D633B846F1}">
                  <asvg:svgBlip xmlns:asvg="http://schemas.microsoft.com/office/drawing/2016/SVG/main" r:embed="rId5"/>
                </a:ext>
              </a:extLst>
            </a:blip>
            <a:stretch>
              <a:fillRect l="-183048"/>
            </a:stretch>
          </a:blipFill>
        </p:spPr>
      </p:sp>
      <p:sp>
        <p:nvSpPr>
          <p:cNvPr id="9" name="Freeform 9"/>
          <p:cNvSpPr/>
          <p:nvPr/>
        </p:nvSpPr>
        <p:spPr>
          <a:xfrm rot="8858981">
            <a:off x="7455253" y="3237614"/>
            <a:ext cx="16306265" cy="14497752"/>
          </a:xfrm>
          <a:custGeom>
            <a:avLst/>
            <a:gdLst/>
            <a:ahLst/>
            <a:cxnLst/>
            <a:rect l="l" t="t" r="r" b="b"/>
            <a:pathLst>
              <a:path w="16306265" h="14497752">
                <a:moveTo>
                  <a:pt x="0" y="0"/>
                </a:moveTo>
                <a:lnTo>
                  <a:pt x="16306265" y="0"/>
                </a:lnTo>
                <a:lnTo>
                  <a:pt x="16306265" y="14497751"/>
                </a:lnTo>
                <a:lnTo>
                  <a:pt x="0" y="14497751"/>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0" name="Freeform 10"/>
          <p:cNvSpPr/>
          <p:nvPr/>
        </p:nvSpPr>
        <p:spPr>
          <a:xfrm>
            <a:off x="362061" y="9439331"/>
            <a:ext cx="666639" cy="666639"/>
          </a:xfrm>
          <a:custGeom>
            <a:avLst/>
            <a:gdLst/>
            <a:ahLst/>
            <a:cxnLst/>
            <a:rect l="l" t="t" r="r" b="b"/>
            <a:pathLst>
              <a:path w="666639" h="666639">
                <a:moveTo>
                  <a:pt x="0" y="0"/>
                </a:moveTo>
                <a:lnTo>
                  <a:pt x="666639" y="0"/>
                </a:lnTo>
                <a:lnTo>
                  <a:pt x="666639" y="666638"/>
                </a:lnTo>
                <a:lnTo>
                  <a:pt x="0" y="666638"/>
                </a:lnTo>
                <a:lnTo>
                  <a:pt x="0" y="0"/>
                </a:lnTo>
                <a:close/>
              </a:path>
            </a:pathLst>
          </a:custGeom>
          <a:blipFill>
            <a:blip r:embed="rId8"/>
            <a:stretch>
              <a:fillRect/>
            </a:stretch>
          </a:blipFill>
        </p:spPr>
      </p:sp>
      <p:sp>
        <p:nvSpPr>
          <p:cNvPr id="11" name="TextBox 11"/>
          <p:cNvSpPr txBox="1"/>
          <p:nvPr/>
        </p:nvSpPr>
        <p:spPr>
          <a:xfrm>
            <a:off x="17259300" y="9574248"/>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Canva Sans"/>
                <a:ea typeface="Canva Sans"/>
                <a:cs typeface="Canva Sans"/>
                <a:sym typeface="Canva Sans"/>
              </a:rPr>
              <a:t>18</a:t>
            </a:r>
          </a:p>
        </p:txBody>
      </p:sp>
      <p:sp>
        <p:nvSpPr>
          <p:cNvPr id="12" name="TextBox 12"/>
          <p:cNvSpPr txBox="1"/>
          <p:nvPr/>
        </p:nvSpPr>
        <p:spPr>
          <a:xfrm>
            <a:off x="1028700" y="782955"/>
            <a:ext cx="2462752" cy="424815"/>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Supervisors :</a:t>
            </a:r>
          </a:p>
        </p:txBody>
      </p:sp>
      <p:sp>
        <p:nvSpPr>
          <p:cNvPr id="13" name="TextBox 13"/>
          <p:cNvSpPr txBox="1"/>
          <p:nvPr/>
        </p:nvSpPr>
        <p:spPr>
          <a:xfrm>
            <a:off x="3364399" y="812483"/>
            <a:ext cx="2954902"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a:t>
            </a:r>
          </a:p>
        </p:txBody>
      </p:sp>
      <p:sp>
        <p:nvSpPr>
          <p:cNvPr id="14" name="TextBox 14"/>
          <p:cNvSpPr txBox="1"/>
          <p:nvPr/>
        </p:nvSpPr>
        <p:spPr>
          <a:xfrm>
            <a:off x="5521372" y="812483"/>
            <a:ext cx="2954902"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a:t>
            </a:r>
          </a:p>
        </p:txBody>
      </p:sp>
      <p:sp>
        <p:nvSpPr>
          <p:cNvPr id="15" name="TextBox 15"/>
          <p:cNvSpPr txBox="1"/>
          <p:nvPr/>
        </p:nvSpPr>
        <p:spPr>
          <a:xfrm>
            <a:off x="15043454" y="623899"/>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16" name="TextBox 16"/>
          <p:cNvSpPr txBox="1"/>
          <p:nvPr/>
        </p:nvSpPr>
        <p:spPr>
          <a:xfrm>
            <a:off x="1132457" y="9422436"/>
            <a:ext cx="3815187" cy="548231"/>
          </a:xfrm>
          <a:prstGeom prst="rect">
            <a:avLst/>
          </a:prstGeom>
        </p:spPr>
        <p:txBody>
          <a:bodyPr lIns="0" tIns="0" rIns="0" bIns="0" rtlCol="0" anchor="t">
            <a:spAutoFit/>
          </a:bodyPr>
          <a:lstStyle/>
          <a:p>
            <a:pPr algn="ctr">
              <a:lnSpc>
                <a:spcPts val="4431"/>
              </a:lnSpc>
            </a:pPr>
            <a:r>
              <a:rPr lang="en-US" sz="3165">
                <a:solidFill>
                  <a:srgbClr val="000000"/>
                </a:solidFill>
                <a:latin typeface="Solway"/>
                <a:ea typeface="Solway"/>
                <a:cs typeface="Solway"/>
                <a:sym typeface="Solway"/>
              </a:rPr>
              <a:t>Marwadi University</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grpSp>
        <p:nvGrpSpPr>
          <p:cNvPr id="2" name="Group 2"/>
          <p:cNvGrpSpPr/>
          <p:nvPr/>
        </p:nvGrpSpPr>
        <p:grpSpPr>
          <a:xfrm>
            <a:off x="541321" y="1348227"/>
            <a:ext cx="3413716" cy="878571"/>
            <a:chOff x="0" y="0"/>
            <a:chExt cx="963397" cy="247945"/>
          </a:xfrm>
        </p:grpSpPr>
        <p:sp>
          <p:nvSpPr>
            <p:cNvPr id="3" name="Freeform 3"/>
            <p:cNvSpPr/>
            <p:nvPr/>
          </p:nvSpPr>
          <p:spPr>
            <a:xfrm>
              <a:off x="0" y="0"/>
              <a:ext cx="963397" cy="247945"/>
            </a:xfrm>
            <a:custGeom>
              <a:avLst/>
              <a:gdLst/>
              <a:ahLst/>
              <a:cxnLst/>
              <a:rect l="l" t="t" r="r" b="b"/>
              <a:pathLst>
                <a:path w="963397" h="247945">
                  <a:moveTo>
                    <a:pt x="123972" y="0"/>
                  </a:moveTo>
                  <a:lnTo>
                    <a:pt x="839425" y="0"/>
                  </a:lnTo>
                  <a:cubicBezTo>
                    <a:pt x="907893" y="0"/>
                    <a:pt x="963397" y="55504"/>
                    <a:pt x="963397" y="123972"/>
                  </a:cubicBezTo>
                  <a:lnTo>
                    <a:pt x="963397" y="123972"/>
                  </a:lnTo>
                  <a:cubicBezTo>
                    <a:pt x="963397" y="156852"/>
                    <a:pt x="950336" y="188385"/>
                    <a:pt x="927087" y="211634"/>
                  </a:cubicBezTo>
                  <a:cubicBezTo>
                    <a:pt x="903837" y="234883"/>
                    <a:pt x="872305" y="247945"/>
                    <a:pt x="839425"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4" name="TextBox 4"/>
            <p:cNvSpPr txBox="1"/>
            <p:nvPr/>
          </p:nvSpPr>
          <p:spPr>
            <a:xfrm>
              <a:off x="0" y="-66675"/>
              <a:ext cx="963397" cy="314620"/>
            </a:xfrm>
            <a:prstGeom prst="rect">
              <a:avLst/>
            </a:prstGeom>
          </p:spPr>
          <p:txBody>
            <a:bodyPr lIns="50800" tIns="50800" rIns="50800" bIns="50800" rtlCol="0" anchor="ctr"/>
            <a:lstStyle/>
            <a:p>
              <a:pPr algn="ctr">
                <a:lnSpc>
                  <a:spcPts val="3359"/>
                </a:lnSpc>
              </a:pPr>
              <a:endParaRPr/>
            </a:p>
          </p:txBody>
        </p:sp>
      </p:grpSp>
      <p:grpSp>
        <p:nvGrpSpPr>
          <p:cNvPr id="5" name="Group 5"/>
          <p:cNvGrpSpPr/>
          <p:nvPr/>
        </p:nvGrpSpPr>
        <p:grpSpPr>
          <a:xfrm>
            <a:off x="541321" y="3692052"/>
            <a:ext cx="3895011" cy="878571"/>
            <a:chOff x="0" y="0"/>
            <a:chExt cx="1099225" cy="247945"/>
          </a:xfrm>
        </p:grpSpPr>
        <p:sp>
          <p:nvSpPr>
            <p:cNvPr id="6" name="Freeform 6"/>
            <p:cNvSpPr/>
            <p:nvPr/>
          </p:nvSpPr>
          <p:spPr>
            <a:xfrm>
              <a:off x="0" y="0"/>
              <a:ext cx="1099225" cy="247945"/>
            </a:xfrm>
            <a:custGeom>
              <a:avLst/>
              <a:gdLst/>
              <a:ahLst/>
              <a:cxnLst/>
              <a:rect l="l" t="t" r="r" b="b"/>
              <a:pathLst>
                <a:path w="1099225" h="247945">
                  <a:moveTo>
                    <a:pt x="123972" y="0"/>
                  </a:moveTo>
                  <a:lnTo>
                    <a:pt x="975253" y="0"/>
                  </a:lnTo>
                  <a:cubicBezTo>
                    <a:pt x="1008133" y="0"/>
                    <a:pt x="1039666" y="13061"/>
                    <a:pt x="1062915" y="36311"/>
                  </a:cubicBezTo>
                  <a:cubicBezTo>
                    <a:pt x="1086164" y="59560"/>
                    <a:pt x="1099225" y="91093"/>
                    <a:pt x="1099225" y="123972"/>
                  </a:cubicBezTo>
                  <a:lnTo>
                    <a:pt x="1099225" y="123972"/>
                  </a:lnTo>
                  <a:cubicBezTo>
                    <a:pt x="1099225" y="192440"/>
                    <a:pt x="1043721" y="247945"/>
                    <a:pt x="975253"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7" name="TextBox 7"/>
            <p:cNvSpPr txBox="1"/>
            <p:nvPr/>
          </p:nvSpPr>
          <p:spPr>
            <a:xfrm>
              <a:off x="0" y="-66675"/>
              <a:ext cx="1099225" cy="31462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1832237" y="2520140"/>
            <a:ext cx="4981394" cy="878571"/>
            <a:chOff x="0" y="0"/>
            <a:chExt cx="1405818" cy="247945"/>
          </a:xfrm>
        </p:grpSpPr>
        <p:sp>
          <p:nvSpPr>
            <p:cNvPr id="9" name="Freeform 9"/>
            <p:cNvSpPr/>
            <p:nvPr/>
          </p:nvSpPr>
          <p:spPr>
            <a:xfrm>
              <a:off x="0" y="0"/>
              <a:ext cx="1405818" cy="247945"/>
            </a:xfrm>
            <a:custGeom>
              <a:avLst/>
              <a:gdLst/>
              <a:ahLst/>
              <a:cxnLst/>
              <a:rect l="l" t="t" r="r" b="b"/>
              <a:pathLst>
                <a:path w="1405818" h="247945">
                  <a:moveTo>
                    <a:pt x="123972" y="0"/>
                  </a:moveTo>
                  <a:lnTo>
                    <a:pt x="1281845" y="0"/>
                  </a:lnTo>
                  <a:cubicBezTo>
                    <a:pt x="1314725" y="0"/>
                    <a:pt x="1346258" y="13061"/>
                    <a:pt x="1369507" y="36311"/>
                  </a:cubicBezTo>
                  <a:cubicBezTo>
                    <a:pt x="1392756" y="59560"/>
                    <a:pt x="1405818" y="91093"/>
                    <a:pt x="1405818" y="123972"/>
                  </a:cubicBezTo>
                  <a:lnTo>
                    <a:pt x="1405818" y="123972"/>
                  </a:lnTo>
                  <a:cubicBezTo>
                    <a:pt x="1405818" y="192440"/>
                    <a:pt x="1350313" y="247945"/>
                    <a:pt x="1281845"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10" name="TextBox 10"/>
            <p:cNvSpPr txBox="1"/>
            <p:nvPr/>
          </p:nvSpPr>
          <p:spPr>
            <a:xfrm>
              <a:off x="0" y="-66675"/>
              <a:ext cx="1405818" cy="314620"/>
            </a:xfrm>
            <a:prstGeom prst="rect">
              <a:avLst/>
            </a:prstGeom>
          </p:spPr>
          <p:txBody>
            <a:bodyPr lIns="50800" tIns="50800" rIns="50800" bIns="50800" rtlCol="0" anchor="ctr"/>
            <a:lstStyle/>
            <a:p>
              <a:pPr algn="ctr">
                <a:lnSpc>
                  <a:spcPts val="3359"/>
                </a:lnSpc>
              </a:pPr>
              <a:endParaRPr/>
            </a:p>
          </p:txBody>
        </p:sp>
      </p:grpSp>
      <p:grpSp>
        <p:nvGrpSpPr>
          <p:cNvPr id="11" name="Group 11"/>
          <p:cNvGrpSpPr/>
          <p:nvPr/>
        </p:nvGrpSpPr>
        <p:grpSpPr>
          <a:xfrm>
            <a:off x="1828664" y="4863965"/>
            <a:ext cx="5289767" cy="878571"/>
            <a:chOff x="0" y="0"/>
            <a:chExt cx="1492845" cy="247945"/>
          </a:xfrm>
        </p:grpSpPr>
        <p:sp>
          <p:nvSpPr>
            <p:cNvPr id="12" name="Freeform 12"/>
            <p:cNvSpPr/>
            <p:nvPr/>
          </p:nvSpPr>
          <p:spPr>
            <a:xfrm>
              <a:off x="0" y="0"/>
              <a:ext cx="1492845" cy="247945"/>
            </a:xfrm>
            <a:custGeom>
              <a:avLst/>
              <a:gdLst/>
              <a:ahLst/>
              <a:cxnLst/>
              <a:rect l="l" t="t" r="r" b="b"/>
              <a:pathLst>
                <a:path w="1492845" h="247945">
                  <a:moveTo>
                    <a:pt x="123972" y="0"/>
                  </a:moveTo>
                  <a:lnTo>
                    <a:pt x="1368872" y="0"/>
                  </a:lnTo>
                  <a:cubicBezTo>
                    <a:pt x="1437340" y="0"/>
                    <a:pt x="1492845" y="55504"/>
                    <a:pt x="1492845" y="123972"/>
                  </a:cubicBezTo>
                  <a:lnTo>
                    <a:pt x="1492845" y="123972"/>
                  </a:lnTo>
                  <a:cubicBezTo>
                    <a:pt x="1492845" y="156852"/>
                    <a:pt x="1479783" y="188385"/>
                    <a:pt x="1456534" y="211634"/>
                  </a:cubicBezTo>
                  <a:cubicBezTo>
                    <a:pt x="1433285" y="234883"/>
                    <a:pt x="1401752" y="247945"/>
                    <a:pt x="1368872"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13" name="TextBox 13"/>
            <p:cNvSpPr txBox="1"/>
            <p:nvPr/>
          </p:nvSpPr>
          <p:spPr>
            <a:xfrm>
              <a:off x="0" y="-66675"/>
              <a:ext cx="1492845" cy="314620"/>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4225705" y="1348227"/>
            <a:ext cx="3848048" cy="878571"/>
            <a:chOff x="0" y="0"/>
            <a:chExt cx="1085972" cy="247945"/>
          </a:xfrm>
        </p:grpSpPr>
        <p:sp>
          <p:nvSpPr>
            <p:cNvPr id="15" name="Freeform 15"/>
            <p:cNvSpPr/>
            <p:nvPr/>
          </p:nvSpPr>
          <p:spPr>
            <a:xfrm>
              <a:off x="0" y="0"/>
              <a:ext cx="1085972" cy="247945"/>
            </a:xfrm>
            <a:custGeom>
              <a:avLst/>
              <a:gdLst/>
              <a:ahLst/>
              <a:cxnLst/>
              <a:rect l="l" t="t" r="r" b="b"/>
              <a:pathLst>
                <a:path w="1085972" h="247945">
                  <a:moveTo>
                    <a:pt x="123972" y="0"/>
                  </a:moveTo>
                  <a:lnTo>
                    <a:pt x="961999" y="0"/>
                  </a:lnTo>
                  <a:cubicBezTo>
                    <a:pt x="994879" y="0"/>
                    <a:pt x="1026412" y="13061"/>
                    <a:pt x="1049661" y="36311"/>
                  </a:cubicBezTo>
                  <a:cubicBezTo>
                    <a:pt x="1072910" y="59560"/>
                    <a:pt x="1085972" y="91093"/>
                    <a:pt x="1085972" y="123972"/>
                  </a:cubicBezTo>
                  <a:lnTo>
                    <a:pt x="1085972" y="123972"/>
                  </a:lnTo>
                  <a:cubicBezTo>
                    <a:pt x="1085972" y="192440"/>
                    <a:pt x="1030467" y="247945"/>
                    <a:pt x="961999"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16" name="TextBox 16"/>
            <p:cNvSpPr txBox="1"/>
            <p:nvPr/>
          </p:nvSpPr>
          <p:spPr>
            <a:xfrm>
              <a:off x="0" y="-66675"/>
              <a:ext cx="1085972" cy="314620"/>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4568798" y="3692052"/>
            <a:ext cx="7967011" cy="878571"/>
            <a:chOff x="0" y="0"/>
            <a:chExt cx="2248399" cy="247945"/>
          </a:xfrm>
        </p:grpSpPr>
        <p:sp>
          <p:nvSpPr>
            <p:cNvPr id="18" name="Freeform 18"/>
            <p:cNvSpPr/>
            <p:nvPr/>
          </p:nvSpPr>
          <p:spPr>
            <a:xfrm>
              <a:off x="0" y="0"/>
              <a:ext cx="2248399" cy="247945"/>
            </a:xfrm>
            <a:custGeom>
              <a:avLst/>
              <a:gdLst/>
              <a:ahLst/>
              <a:cxnLst/>
              <a:rect l="l" t="t" r="r" b="b"/>
              <a:pathLst>
                <a:path w="2248399" h="247945">
                  <a:moveTo>
                    <a:pt x="97175" y="0"/>
                  </a:moveTo>
                  <a:lnTo>
                    <a:pt x="2151225" y="0"/>
                  </a:lnTo>
                  <a:cubicBezTo>
                    <a:pt x="2204893" y="0"/>
                    <a:pt x="2248399" y="43507"/>
                    <a:pt x="2248399" y="97175"/>
                  </a:cubicBezTo>
                  <a:lnTo>
                    <a:pt x="2248399" y="150770"/>
                  </a:lnTo>
                  <a:cubicBezTo>
                    <a:pt x="2248399" y="204438"/>
                    <a:pt x="2204893" y="247945"/>
                    <a:pt x="2151225" y="247945"/>
                  </a:cubicBezTo>
                  <a:lnTo>
                    <a:pt x="97175" y="247945"/>
                  </a:lnTo>
                  <a:cubicBezTo>
                    <a:pt x="43507" y="247945"/>
                    <a:pt x="0" y="204438"/>
                    <a:pt x="0" y="150770"/>
                  </a:cubicBezTo>
                  <a:lnTo>
                    <a:pt x="0" y="97175"/>
                  </a:lnTo>
                  <a:cubicBezTo>
                    <a:pt x="0" y="43507"/>
                    <a:pt x="43507" y="0"/>
                    <a:pt x="97175" y="0"/>
                  </a:cubicBezTo>
                  <a:close/>
                </a:path>
              </a:pathLst>
            </a:custGeom>
            <a:solidFill>
              <a:srgbClr val="000000">
                <a:alpha val="0"/>
              </a:srgbClr>
            </a:solidFill>
            <a:ln w="38100" cap="rnd">
              <a:solidFill>
                <a:srgbClr val="FFBF00"/>
              </a:solidFill>
              <a:prstDash val="solid"/>
              <a:round/>
            </a:ln>
          </p:spPr>
        </p:sp>
        <p:sp>
          <p:nvSpPr>
            <p:cNvPr id="19" name="TextBox 19"/>
            <p:cNvSpPr txBox="1"/>
            <p:nvPr/>
          </p:nvSpPr>
          <p:spPr>
            <a:xfrm>
              <a:off x="0" y="-66675"/>
              <a:ext cx="2248399" cy="314620"/>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7118431" y="2520140"/>
            <a:ext cx="3918274" cy="878571"/>
            <a:chOff x="0" y="0"/>
            <a:chExt cx="1105791" cy="247945"/>
          </a:xfrm>
        </p:grpSpPr>
        <p:sp>
          <p:nvSpPr>
            <p:cNvPr id="21" name="Freeform 21"/>
            <p:cNvSpPr/>
            <p:nvPr/>
          </p:nvSpPr>
          <p:spPr>
            <a:xfrm>
              <a:off x="0" y="0"/>
              <a:ext cx="1105791" cy="247945"/>
            </a:xfrm>
            <a:custGeom>
              <a:avLst/>
              <a:gdLst/>
              <a:ahLst/>
              <a:cxnLst/>
              <a:rect l="l" t="t" r="r" b="b"/>
              <a:pathLst>
                <a:path w="1105791" h="247945">
                  <a:moveTo>
                    <a:pt x="123972" y="0"/>
                  </a:moveTo>
                  <a:lnTo>
                    <a:pt x="981818" y="0"/>
                  </a:lnTo>
                  <a:cubicBezTo>
                    <a:pt x="1050286" y="0"/>
                    <a:pt x="1105791" y="55504"/>
                    <a:pt x="1105791" y="123972"/>
                  </a:cubicBezTo>
                  <a:lnTo>
                    <a:pt x="1105791" y="123972"/>
                  </a:lnTo>
                  <a:cubicBezTo>
                    <a:pt x="1105791" y="156852"/>
                    <a:pt x="1092729" y="188385"/>
                    <a:pt x="1069480" y="211634"/>
                  </a:cubicBezTo>
                  <a:cubicBezTo>
                    <a:pt x="1046231" y="234883"/>
                    <a:pt x="1014698" y="247945"/>
                    <a:pt x="981818"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22" name="TextBox 22"/>
            <p:cNvSpPr txBox="1"/>
            <p:nvPr/>
          </p:nvSpPr>
          <p:spPr>
            <a:xfrm>
              <a:off x="0" y="-66675"/>
              <a:ext cx="1105791" cy="314620"/>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7268400" y="4862830"/>
            <a:ext cx="4499683" cy="878571"/>
            <a:chOff x="0" y="0"/>
            <a:chExt cx="1269872" cy="247945"/>
          </a:xfrm>
        </p:grpSpPr>
        <p:sp>
          <p:nvSpPr>
            <p:cNvPr id="24" name="Freeform 24"/>
            <p:cNvSpPr/>
            <p:nvPr/>
          </p:nvSpPr>
          <p:spPr>
            <a:xfrm>
              <a:off x="0" y="0"/>
              <a:ext cx="1269872" cy="247945"/>
            </a:xfrm>
            <a:custGeom>
              <a:avLst/>
              <a:gdLst/>
              <a:ahLst/>
              <a:cxnLst/>
              <a:rect l="l" t="t" r="r" b="b"/>
              <a:pathLst>
                <a:path w="1269872" h="247945">
                  <a:moveTo>
                    <a:pt x="123972" y="0"/>
                  </a:moveTo>
                  <a:lnTo>
                    <a:pt x="1145900" y="0"/>
                  </a:lnTo>
                  <a:cubicBezTo>
                    <a:pt x="1178779" y="0"/>
                    <a:pt x="1210312" y="13061"/>
                    <a:pt x="1233561" y="36311"/>
                  </a:cubicBezTo>
                  <a:cubicBezTo>
                    <a:pt x="1256811" y="59560"/>
                    <a:pt x="1269872" y="91093"/>
                    <a:pt x="1269872" y="123972"/>
                  </a:cubicBezTo>
                  <a:lnTo>
                    <a:pt x="1269872" y="123972"/>
                  </a:lnTo>
                  <a:cubicBezTo>
                    <a:pt x="1269872" y="192440"/>
                    <a:pt x="1214368" y="247945"/>
                    <a:pt x="1145900"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25" name="TextBox 25"/>
            <p:cNvSpPr txBox="1"/>
            <p:nvPr/>
          </p:nvSpPr>
          <p:spPr>
            <a:xfrm>
              <a:off x="0" y="-66675"/>
              <a:ext cx="1269872" cy="314620"/>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8340453" y="1346294"/>
            <a:ext cx="3983680" cy="878571"/>
            <a:chOff x="0" y="0"/>
            <a:chExt cx="1124249" cy="247945"/>
          </a:xfrm>
        </p:grpSpPr>
        <p:sp>
          <p:nvSpPr>
            <p:cNvPr id="27" name="Freeform 27"/>
            <p:cNvSpPr/>
            <p:nvPr/>
          </p:nvSpPr>
          <p:spPr>
            <a:xfrm>
              <a:off x="0" y="0"/>
              <a:ext cx="1124249" cy="247945"/>
            </a:xfrm>
            <a:custGeom>
              <a:avLst/>
              <a:gdLst/>
              <a:ahLst/>
              <a:cxnLst/>
              <a:rect l="l" t="t" r="r" b="b"/>
              <a:pathLst>
                <a:path w="1124249" h="247945">
                  <a:moveTo>
                    <a:pt x="123972" y="0"/>
                  </a:moveTo>
                  <a:lnTo>
                    <a:pt x="1000277" y="0"/>
                  </a:lnTo>
                  <a:cubicBezTo>
                    <a:pt x="1068745" y="0"/>
                    <a:pt x="1124249" y="55504"/>
                    <a:pt x="1124249" y="123972"/>
                  </a:cubicBezTo>
                  <a:lnTo>
                    <a:pt x="1124249" y="123972"/>
                  </a:lnTo>
                  <a:cubicBezTo>
                    <a:pt x="1124249" y="156852"/>
                    <a:pt x="1111188" y="188385"/>
                    <a:pt x="1087938" y="211634"/>
                  </a:cubicBezTo>
                  <a:cubicBezTo>
                    <a:pt x="1064689" y="234883"/>
                    <a:pt x="1033156" y="247945"/>
                    <a:pt x="1000277"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28" name="TextBox 28"/>
            <p:cNvSpPr txBox="1"/>
            <p:nvPr/>
          </p:nvSpPr>
          <p:spPr>
            <a:xfrm>
              <a:off x="0" y="-66675"/>
              <a:ext cx="1124249" cy="314620"/>
            </a:xfrm>
            <a:prstGeom prst="rect">
              <a:avLst/>
            </a:prstGeom>
          </p:spPr>
          <p:txBody>
            <a:bodyPr lIns="50800" tIns="50800" rIns="50800" bIns="50800" rtlCol="0" anchor="ctr"/>
            <a:lstStyle/>
            <a:p>
              <a:pPr algn="ctr">
                <a:lnSpc>
                  <a:spcPts val="3359"/>
                </a:lnSpc>
              </a:pPr>
              <a:endParaRPr/>
            </a:p>
          </p:txBody>
        </p:sp>
      </p:grpSp>
      <p:grpSp>
        <p:nvGrpSpPr>
          <p:cNvPr id="29" name="Group 29"/>
          <p:cNvGrpSpPr/>
          <p:nvPr/>
        </p:nvGrpSpPr>
        <p:grpSpPr>
          <a:xfrm>
            <a:off x="4737438" y="6037745"/>
            <a:ext cx="6389766" cy="878571"/>
            <a:chOff x="0" y="0"/>
            <a:chExt cx="1803279" cy="247945"/>
          </a:xfrm>
        </p:grpSpPr>
        <p:sp>
          <p:nvSpPr>
            <p:cNvPr id="30" name="Freeform 30"/>
            <p:cNvSpPr/>
            <p:nvPr/>
          </p:nvSpPr>
          <p:spPr>
            <a:xfrm>
              <a:off x="0" y="0"/>
              <a:ext cx="1803279" cy="247945"/>
            </a:xfrm>
            <a:custGeom>
              <a:avLst/>
              <a:gdLst/>
              <a:ahLst/>
              <a:cxnLst/>
              <a:rect l="l" t="t" r="r" b="b"/>
              <a:pathLst>
                <a:path w="1803279" h="247945">
                  <a:moveTo>
                    <a:pt x="121161" y="0"/>
                  </a:moveTo>
                  <a:lnTo>
                    <a:pt x="1682118" y="0"/>
                  </a:lnTo>
                  <a:cubicBezTo>
                    <a:pt x="1749034" y="0"/>
                    <a:pt x="1803279" y="54246"/>
                    <a:pt x="1803279" y="121161"/>
                  </a:cubicBezTo>
                  <a:lnTo>
                    <a:pt x="1803279" y="126783"/>
                  </a:lnTo>
                  <a:cubicBezTo>
                    <a:pt x="1803279" y="193699"/>
                    <a:pt x="1749034" y="247945"/>
                    <a:pt x="1682118" y="247945"/>
                  </a:cubicBezTo>
                  <a:lnTo>
                    <a:pt x="121161" y="247945"/>
                  </a:lnTo>
                  <a:cubicBezTo>
                    <a:pt x="54246" y="247945"/>
                    <a:pt x="0" y="193699"/>
                    <a:pt x="0" y="126783"/>
                  </a:cubicBezTo>
                  <a:lnTo>
                    <a:pt x="0" y="121161"/>
                  </a:lnTo>
                  <a:cubicBezTo>
                    <a:pt x="0" y="54246"/>
                    <a:pt x="54246" y="0"/>
                    <a:pt x="121161" y="0"/>
                  </a:cubicBezTo>
                  <a:close/>
                </a:path>
              </a:pathLst>
            </a:custGeom>
            <a:solidFill>
              <a:srgbClr val="000000">
                <a:alpha val="0"/>
              </a:srgbClr>
            </a:solidFill>
            <a:ln w="38100" cap="rnd">
              <a:solidFill>
                <a:srgbClr val="FFBF00"/>
              </a:solidFill>
              <a:prstDash val="solid"/>
              <a:round/>
            </a:ln>
          </p:spPr>
        </p:sp>
        <p:sp>
          <p:nvSpPr>
            <p:cNvPr id="31" name="TextBox 31"/>
            <p:cNvSpPr txBox="1"/>
            <p:nvPr/>
          </p:nvSpPr>
          <p:spPr>
            <a:xfrm>
              <a:off x="0" y="-66675"/>
              <a:ext cx="1803279" cy="314620"/>
            </a:xfrm>
            <a:prstGeom prst="rect">
              <a:avLst/>
            </a:prstGeom>
          </p:spPr>
          <p:txBody>
            <a:bodyPr lIns="50800" tIns="50800" rIns="50800" bIns="50800" rtlCol="0" anchor="ctr"/>
            <a:lstStyle/>
            <a:p>
              <a:pPr algn="ctr">
                <a:lnSpc>
                  <a:spcPts val="3359"/>
                </a:lnSpc>
              </a:pPr>
              <a:endParaRPr/>
            </a:p>
          </p:txBody>
        </p:sp>
      </p:grpSp>
      <p:grpSp>
        <p:nvGrpSpPr>
          <p:cNvPr id="32" name="Group 32"/>
          <p:cNvGrpSpPr/>
          <p:nvPr/>
        </p:nvGrpSpPr>
        <p:grpSpPr>
          <a:xfrm>
            <a:off x="1005879" y="2767906"/>
            <a:ext cx="383038" cy="383038"/>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FFBF00"/>
              </a:solidFill>
              <a:prstDash val="solid"/>
              <a:miter/>
            </a:ln>
          </p:spPr>
        </p:sp>
        <p:sp>
          <p:nvSpPr>
            <p:cNvPr id="34" name="TextBox 34"/>
            <p:cNvSpPr txBox="1"/>
            <p:nvPr/>
          </p:nvSpPr>
          <p:spPr>
            <a:xfrm>
              <a:off x="76200" y="9525"/>
              <a:ext cx="660400" cy="727075"/>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1005879" y="5111731"/>
            <a:ext cx="383038" cy="383038"/>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FFBF00"/>
              </a:solidFill>
              <a:prstDash val="solid"/>
              <a:miter/>
            </a:ln>
          </p:spPr>
        </p:sp>
        <p:sp>
          <p:nvSpPr>
            <p:cNvPr id="37" name="TextBox 37"/>
            <p:cNvSpPr txBox="1"/>
            <p:nvPr/>
          </p:nvSpPr>
          <p:spPr>
            <a:xfrm>
              <a:off x="76200" y="9525"/>
              <a:ext cx="660400" cy="727075"/>
            </a:xfrm>
            <a:prstGeom prst="rect">
              <a:avLst/>
            </a:prstGeom>
          </p:spPr>
          <p:txBody>
            <a:bodyPr lIns="50800" tIns="50800" rIns="50800" bIns="50800" rtlCol="0" anchor="ctr"/>
            <a:lstStyle/>
            <a:p>
              <a:pPr algn="ctr">
                <a:lnSpc>
                  <a:spcPts val="3359"/>
                </a:lnSpc>
              </a:pPr>
              <a:endParaRPr/>
            </a:p>
          </p:txBody>
        </p:sp>
      </p:grpSp>
      <p:sp>
        <p:nvSpPr>
          <p:cNvPr id="38" name="Freeform 38"/>
          <p:cNvSpPr/>
          <p:nvPr/>
        </p:nvSpPr>
        <p:spPr>
          <a:xfrm flipH="1">
            <a:off x="11474856" y="3157291"/>
            <a:ext cx="8862279" cy="8390881"/>
          </a:xfrm>
          <a:custGeom>
            <a:avLst/>
            <a:gdLst/>
            <a:ahLst/>
            <a:cxnLst/>
            <a:rect l="l" t="t" r="r" b="b"/>
            <a:pathLst>
              <a:path w="8862279" h="8390881">
                <a:moveTo>
                  <a:pt x="8862278" y="0"/>
                </a:moveTo>
                <a:lnTo>
                  <a:pt x="0" y="0"/>
                </a:lnTo>
                <a:lnTo>
                  <a:pt x="0" y="8390880"/>
                </a:lnTo>
                <a:lnTo>
                  <a:pt x="8862278" y="8390880"/>
                </a:lnTo>
                <a:lnTo>
                  <a:pt x="8862278" y="0"/>
                </a:lnTo>
                <a:close/>
              </a:path>
            </a:pathLst>
          </a:custGeom>
          <a:blipFill>
            <a:blip r:embed="rId2"/>
            <a:stretch>
              <a:fillRect/>
            </a:stretch>
          </a:blipFill>
        </p:spPr>
      </p:sp>
      <p:sp>
        <p:nvSpPr>
          <p:cNvPr id="39" name="TextBox 39"/>
          <p:cNvSpPr txBox="1"/>
          <p:nvPr/>
        </p:nvSpPr>
        <p:spPr>
          <a:xfrm>
            <a:off x="541321" y="1522905"/>
            <a:ext cx="3413716" cy="462539"/>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Introduction </a:t>
            </a:r>
          </a:p>
        </p:txBody>
      </p:sp>
      <p:sp>
        <p:nvSpPr>
          <p:cNvPr id="40" name="TextBox 40"/>
          <p:cNvSpPr txBox="1"/>
          <p:nvPr/>
        </p:nvSpPr>
        <p:spPr>
          <a:xfrm>
            <a:off x="781969" y="3866731"/>
            <a:ext cx="3413716"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Adding a Student</a:t>
            </a:r>
          </a:p>
        </p:txBody>
      </p:sp>
      <p:sp>
        <p:nvSpPr>
          <p:cNvPr id="41" name="TextBox 41"/>
          <p:cNvSpPr txBox="1"/>
          <p:nvPr/>
        </p:nvSpPr>
        <p:spPr>
          <a:xfrm>
            <a:off x="1988767" y="2688471"/>
            <a:ext cx="4644113"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User Registration and Login</a:t>
            </a:r>
          </a:p>
        </p:txBody>
      </p:sp>
      <p:sp>
        <p:nvSpPr>
          <p:cNvPr id="42" name="TextBox 42"/>
          <p:cNvSpPr txBox="1"/>
          <p:nvPr/>
        </p:nvSpPr>
        <p:spPr>
          <a:xfrm>
            <a:off x="1828664" y="5038643"/>
            <a:ext cx="5289767"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Deleting Student Information</a:t>
            </a:r>
          </a:p>
        </p:txBody>
      </p:sp>
      <p:sp>
        <p:nvSpPr>
          <p:cNvPr id="43" name="TextBox 43"/>
          <p:cNvSpPr txBox="1"/>
          <p:nvPr/>
        </p:nvSpPr>
        <p:spPr>
          <a:xfrm>
            <a:off x="4436333" y="1522905"/>
            <a:ext cx="3413716"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System Architecture</a:t>
            </a:r>
          </a:p>
        </p:txBody>
      </p:sp>
      <p:sp>
        <p:nvSpPr>
          <p:cNvPr id="44" name="TextBox 44"/>
          <p:cNvSpPr txBox="1"/>
          <p:nvPr/>
        </p:nvSpPr>
        <p:spPr>
          <a:xfrm>
            <a:off x="4924127" y="3866731"/>
            <a:ext cx="7187048"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Viewing and Editing Student Information</a:t>
            </a:r>
          </a:p>
        </p:txBody>
      </p:sp>
      <p:sp>
        <p:nvSpPr>
          <p:cNvPr id="45" name="TextBox 45"/>
          <p:cNvSpPr txBox="1"/>
          <p:nvPr/>
        </p:nvSpPr>
        <p:spPr>
          <a:xfrm>
            <a:off x="7118431" y="2694818"/>
            <a:ext cx="3918274"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Student Dashboard</a:t>
            </a:r>
          </a:p>
        </p:txBody>
      </p:sp>
      <p:sp>
        <p:nvSpPr>
          <p:cNvPr id="46" name="TextBox 46"/>
          <p:cNvSpPr txBox="1"/>
          <p:nvPr/>
        </p:nvSpPr>
        <p:spPr>
          <a:xfrm>
            <a:off x="7268400" y="5037508"/>
            <a:ext cx="4499683"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Course Management</a:t>
            </a:r>
          </a:p>
        </p:txBody>
      </p:sp>
      <p:sp>
        <p:nvSpPr>
          <p:cNvPr id="47" name="TextBox 47"/>
          <p:cNvSpPr txBox="1"/>
          <p:nvPr/>
        </p:nvSpPr>
        <p:spPr>
          <a:xfrm>
            <a:off x="8340453" y="1522905"/>
            <a:ext cx="3983680"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Home Page Layout</a:t>
            </a:r>
          </a:p>
        </p:txBody>
      </p:sp>
      <p:sp>
        <p:nvSpPr>
          <p:cNvPr id="48" name="TextBox 48"/>
          <p:cNvSpPr txBox="1"/>
          <p:nvPr/>
        </p:nvSpPr>
        <p:spPr>
          <a:xfrm>
            <a:off x="4737438" y="6212423"/>
            <a:ext cx="6389766"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Database Structure</a:t>
            </a:r>
          </a:p>
        </p:txBody>
      </p:sp>
      <p:sp>
        <p:nvSpPr>
          <p:cNvPr id="49" name="TextBox 49"/>
          <p:cNvSpPr txBox="1"/>
          <p:nvPr/>
        </p:nvSpPr>
        <p:spPr>
          <a:xfrm>
            <a:off x="1028700" y="8648304"/>
            <a:ext cx="9669059" cy="1638696"/>
          </a:xfrm>
          <a:prstGeom prst="rect">
            <a:avLst/>
          </a:prstGeom>
        </p:spPr>
        <p:txBody>
          <a:bodyPr lIns="0" tIns="0" rIns="0" bIns="0" rtlCol="0" anchor="t">
            <a:spAutoFit/>
          </a:bodyPr>
          <a:lstStyle/>
          <a:p>
            <a:pPr algn="l">
              <a:lnSpc>
                <a:spcPts val="11415"/>
              </a:lnSpc>
            </a:pPr>
            <a:r>
              <a:rPr lang="en-US" sz="11415" b="1">
                <a:solidFill>
                  <a:srgbClr val="FFFFFF"/>
                </a:solidFill>
                <a:latin typeface="Poppins Ultra-Bold"/>
                <a:ea typeface="Poppins Ultra-Bold"/>
                <a:cs typeface="Poppins Ultra-Bold"/>
                <a:sym typeface="Poppins Ultra-Bold"/>
              </a:rPr>
              <a:t>OVERVIEW</a:t>
            </a:r>
          </a:p>
        </p:txBody>
      </p:sp>
      <p:sp>
        <p:nvSpPr>
          <p:cNvPr id="50" name="TextBox 50"/>
          <p:cNvSpPr txBox="1"/>
          <p:nvPr/>
        </p:nvSpPr>
        <p:spPr>
          <a:xfrm>
            <a:off x="15386790" y="305434"/>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grpSp>
        <p:nvGrpSpPr>
          <p:cNvPr id="51" name="Group 51"/>
          <p:cNvGrpSpPr/>
          <p:nvPr/>
        </p:nvGrpSpPr>
        <p:grpSpPr>
          <a:xfrm>
            <a:off x="6182477" y="7402040"/>
            <a:ext cx="2508075" cy="878571"/>
            <a:chOff x="0" y="0"/>
            <a:chExt cx="707813" cy="247945"/>
          </a:xfrm>
        </p:grpSpPr>
        <p:sp>
          <p:nvSpPr>
            <p:cNvPr id="52" name="Freeform 52"/>
            <p:cNvSpPr/>
            <p:nvPr/>
          </p:nvSpPr>
          <p:spPr>
            <a:xfrm>
              <a:off x="0" y="0"/>
              <a:ext cx="707813" cy="247945"/>
            </a:xfrm>
            <a:custGeom>
              <a:avLst/>
              <a:gdLst/>
              <a:ahLst/>
              <a:cxnLst/>
              <a:rect l="l" t="t" r="r" b="b"/>
              <a:pathLst>
                <a:path w="707813" h="247945">
                  <a:moveTo>
                    <a:pt x="123972" y="0"/>
                  </a:moveTo>
                  <a:lnTo>
                    <a:pt x="583841" y="0"/>
                  </a:lnTo>
                  <a:cubicBezTo>
                    <a:pt x="652309" y="0"/>
                    <a:pt x="707813" y="55504"/>
                    <a:pt x="707813" y="123972"/>
                  </a:cubicBezTo>
                  <a:lnTo>
                    <a:pt x="707813" y="123972"/>
                  </a:lnTo>
                  <a:cubicBezTo>
                    <a:pt x="707813" y="156852"/>
                    <a:pt x="694752" y="188385"/>
                    <a:pt x="671503" y="211634"/>
                  </a:cubicBezTo>
                  <a:cubicBezTo>
                    <a:pt x="648253" y="234883"/>
                    <a:pt x="616720" y="247945"/>
                    <a:pt x="583841"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53" name="TextBox 53"/>
            <p:cNvSpPr txBox="1"/>
            <p:nvPr/>
          </p:nvSpPr>
          <p:spPr>
            <a:xfrm>
              <a:off x="0" y="-66675"/>
              <a:ext cx="707813" cy="314620"/>
            </a:xfrm>
            <a:prstGeom prst="rect">
              <a:avLst/>
            </a:prstGeom>
          </p:spPr>
          <p:txBody>
            <a:bodyPr lIns="50800" tIns="50800" rIns="50800" bIns="50800" rtlCol="0" anchor="ctr"/>
            <a:lstStyle/>
            <a:p>
              <a:pPr algn="ctr">
                <a:lnSpc>
                  <a:spcPts val="3359"/>
                </a:lnSpc>
              </a:pPr>
              <a:endParaRPr/>
            </a:p>
          </p:txBody>
        </p:sp>
      </p:grpSp>
      <p:sp>
        <p:nvSpPr>
          <p:cNvPr id="54" name="TextBox 54"/>
          <p:cNvSpPr txBox="1"/>
          <p:nvPr/>
        </p:nvSpPr>
        <p:spPr>
          <a:xfrm>
            <a:off x="6335936" y="7573791"/>
            <a:ext cx="2137287" cy="465400"/>
          </a:xfrm>
          <a:prstGeom prst="rect">
            <a:avLst/>
          </a:prstGeom>
        </p:spPr>
        <p:txBody>
          <a:bodyPr lIns="0" tIns="0" rIns="0" bIns="0" rtlCol="0" anchor="t">
            <a:spAutoFit/>
          </a:bodyPr>
          <a:lstStyle/>
          <a:p>
            <a:pPr algn="ctr">
              <a:lnSpc>
                <a:spcPts val="3597"/>
              </a:lnSpc>
              <a:spcBef>
                <a:spcPct val="0"/>
              </a:spcBef>
            </a:pPr>
            <a:r>
              <a:rPr lang="en-US" sz="2569">
                <a:solidFill>
                  <a:srgbClr val="FFFFFF"/>
                </a:solidFill>
                <a:latin typeface="Poppins"/>
                <a:ea typeface="Poppins"/>
                <a:cs typeface="Poppins"/>
                <a:sym typeface="Poppins"/>
              </a:rPr>
              <a:t>Conclusion</a:t>
            </a:r>
          </a:p>
        </p:txBody>
      </p:sp>
      <p:sp>
        <p:nvSpPr>
          <p:cNvPr id="55" name="TextBox 55"/>
          <p:cNvSpPr txBox="1"/>
          <p:nvPr/>
        </p:nvSpPr>
        <p:spPr>
          <a:xfrm>
            <a:off x="541321" y="314959"/>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grpSp>
        <p:nvGrpSpPr>
          <p:cNvPr id="56" name="Group 56"/>
          <p:cNvGrpSpPr/>
          <p:nvPr/>
        </p:nvGrpSpPr>
        <p:grpSpPr>
          <a:xfrm>
            <a:off x="541321" y="6037745"/>
            <a:ext cx="3895011" cy="878571"/>
            <a:chOff x="0" y="0"/>
            <a:chExt cx="1099225" cy="247945"/>
          </a:xfrm>
        </p:grpSpPr>
        <p:sp>
          <p:nvSpPr>
            <p:cNvPr id="57" name="Freeform 57"/>
            <p:cNvSpPr/>
            <p:nvPr/>
          </p:nvSpPr>
          <p:spPr>
            <a:xfrm>
              <a:off x="0" y="0"/>
              <a:ext cx="1099225" cy="247945"/>
            </a:xfrm>
            <a:custGeom>
              <a:avLst/>
              <a:gdLst/>
              <a:ahLst/>
              <a:cxnLst/>
              <a:rect l="l" t="t" r="r" b="b"/>
              <a:pathLst>
                <a:path w="1099225" h="247945">
                  <a:moveTo>
                    <a:pt x="123972" y="0"/>
                  </a:moveTo>
                  <a:lnTo>
                    <a:pt x="975253" y="0"/>
                  </a:lnTo>
                  <a:cubicBezTo>
                    <a:pt x="1008133" y="0"/>
                    <a:pt x="1039666" y="13061"/>
                    <a:pt x="1062915" y="36311"/>
                  </a:cubicBezTo>
                  <a:cubicBezTo>
                    <a:pt x="1086164" y="59560"/>
                    <a:pt x="1099225" y="91093"/>
                    <a:pt x="1099225" y="123972"/>
                  </a:cubicBezTo>
                  <a:lnTo>
                    <a:pt x="1099225" y="123972"/>
                  </a:lnTo>
                  <a:cubicBezTo>
                    <a:pt x="1099225" y="192440"/>
                    <a:pt x="1043721" y="247945"/>
                    <a:pt x="975253"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58" name="TextBox 58"/>
            <p:cNvSpPr txBox="1"/>
            <p:nvPr/>
          </p:nvSpPr>
          <p:spPr>
            <a:xfrm>
              <a:off x="0" y="-66675"/>
              <a:ext cx="1099225" cy="314620"/>
            </a:xfrm>
            <a:prstGeom prst="rect">
              <a:avLst/>
            </a:prstGeom>
          </p:spPr>
          <p:txBody>
            <a:bodyPr lIns="50800" tIns="50800" rIns="50800" bIns="50800" rtlCol="0" anchor="ctr"/>
            <a:lstStyle/>
            <a:p>
              <a:pPr algn="ctr">
                <a:lnSpc>
                  <a:spcPts val="3359"/>
                </a:lnSpc>
              </a:pPr>
              <a:endParaRPr/>
            </a:p>
          </p:txBody>
        </p:sp>
      </p:grpSp>
      <p:sp>
        <p:nvSpPr>
          <p:cNvPr id="59" name="TextBox 59"/>
          <p:cNvSpPr txBox="1"/>
          <p:nvPr/>
        </p:nvSpPr>
        <p:spPr>
          <a:xfrm>
            <a:off x="541321" y="6212423"/>
            <a:ext cx="3895011"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User Profile</a:t>
            </a:r>
          </a:p>
        </p:txBody>
      </p:sp>
      <p:grpSp>
        <p:nvGrpSpPr>
          <p:cNvPr id="60" name="Group 60"/>
          <p:cNvGrpSpPr/>
          <p:nvPr/>
        </p:nvGrpSpPr>
        <p:grpSpPr>
          <a:xfrm>
            <a:off x="1793857" y="7405306"/>
            <a:ext cx="3983680" cy="878571"/>
            <a:chOff x="0" y="0"/>
            <a:chExt cx="1124249" cy="247945"/>
          </a:xfrm>
        </p:grpSpPr>
        <p:sp>
          <p:nvSpPr>
            <p:cNvPr id="61" name="Freeform 61"/>
            <p:cNvSpPr/>
            <p:nvPr/>
          </p:nvSpPr>
          <p:spPr>
            <a:xfrm>
              <a:off x="0" y="0"/>
              <a:ext cx="1124249" cy="247945"/>
            </a:xfrm>
            <a:custGeom>
              <a:avLst/>
              <a:gdLst/>
              <a:ahLst/>
              <a:cxnLst/>
              <a:rect l="l" t="t" r="r" b="b"/>
              <a:pathLst>
                <a:path w="1124249" h="247945">
                  <a:moveTo>
                    <a:pt x="123972" y="0"/>
                  </a:moveTo>
                  <a:lnTo>
                    <a:pt x="1000277" y="0"/>
                  </a:lnTo>
                  <a:cubicBezTo>
                    <a:pt x="1068745" y="0"/>
                    <a:pt x="1124249" y="55504"/>
                    <a:pt x="1124249" y="123972"/>
                  </a:cubicBezTo>
                  <a:lnTo>
                    <a:pt x="1124249" y="123972"/>
                  </a:lnTo>
                  <a:cubicBezTo>
                    <a:pt x="1124249" y="156852"/>
                    <a:pt x="1111188" y="188385"/>
                    <a:pt x="1087938" y="211634"/>
                  </a:cubicBezTo>
                  <a:cubicBezTo>
                    <a:pt x="1064689" y="234883"/>
                    <a:pt x="1033156" y="247945"/>
                    <a:pt x="1000277" y="247945"/>
                  </a:cubicBezTo>
                  <a:lnTo>
                    <a:pt x="123972" y="247945"/>
                  </a:lnTo>
                  <a:cubicBezTo>
                    <a:pt x="91093" y="247945"/>
                    <a:pt x="59560" y="234883"/>
                    <a:pt x="36311" y="211634"/>
                  </a:cubicBezTo>
                  <a:cubicBezTo>
                    <a:pt x="13061" y="188385"/>
                    <a:pt x="0" y="156852"/>
                    <a:pt x="0" y="123972"/>
                  </a:cubicBezTo>
                  <a:lnTo>
                    <a:pt x="0" y="123972"/>
                  </a:lnTo>
                  <a:cubicBezTo>
                    <a:pt x="0" y="91093"/>
                    <a:pt x="13061" y="59560"/>
                    <a:pt x="36311" y="36311"/>
                  </a:cubicBezTo>
                  <a:cubicBezTo>
                    <a:pt x="59560" y="13061"/>
                    <a:pt x="91093" y="0"/>
                    <a:pt x="123972" y="0"/>
                  </a:cubicBezTo>
                  <a:close/>
                </a:path>
              </a:pathLst>
            </a:custGeom>
            <a:solidFill>
              <a:srgbClr val="000000">
                <a:alpha val="0"/>
              </a:srgbClr>
            </a:solidFill>
            <a:ln w="38100" cap="rnd">
              <a:solidFill>
                <a:srgbClr val="FFBF00"/>
              </a:solidFill>
              <a:prstDash val="solid"/>
              <a:round/>
            </a:ln>
          </p:spPr>
        </p:sp>
        <p:sp>
          <p:nvSpPr>
            <p:cNvPr id="62" name="TextBox 62"/>
            <p:cNvSpPr txBox="1"/>
            <p:nvPr/>
          </p:nvSpPr>
          <p:spPr>
            <a:xfrm>
              <a:off x="0" y="-66675"/>
              <a:ext cx="1124249" cy="314620"/>
            </a:xfrm>
            <a:prstGeom prst="rect">
              <a:avLst/>
            </a:prstGeom>
          </p:spPr>
          <p:txBody>
            <a:bodyPr lIns="50800" tIns="50800" rIns="50800" bIns="50800" rtlCol="0" anchor="ctr"/>
            <a:lstStyle/>
            <a:p>
              <a:pPr algn="ctr">
                <a:lnSpc>
                  <a:spcPts val="3359"/>
                </a:lnSpc>
              </a:pPr>
              <a:endParaRPr/>
            </a:p>
          </p:txBody>
        </p:sp>
      </p:grpSp>
      <p:sp>
        <p:nvSpPr>
          <p:cNvPr id="63" name="TextBox 63"/>
          <p:cNvSpPr txBox="1"/>
          <p:nvPr/>
        </p:nvSpPr>
        <p:spPr>
          <a:xfrm>
            <a:off x="1793857" y="7579984"/>
            <a:ext cx="3983680" cy="462473"/>
          </a:xfrm>
          <a:prstGeom prst="rect">
            <a:avLst/>
          </a:prstGeom>
        </p:spPr>
        <p:txBody>
          <a:bodyPr lIns="0" tIns="0" rIns="0" bIns="0" rtlCol="0" anchor="t">
            <a:spAutoFit/>
          </a:bodyPr>
          <a:lstStyle/>
          <a:p>
            <a:pPr algn="ctr">
              <a:lnSpc>
                <a:spcPts val="3658"/>
              </a:lnSpc>
              <a:spcBef>
                <a:spcPct val="0"/>
              </a:spcBef>
            </a:pPr>
            <a:r>
              <a:rPr lang="en-US" sz="2613">
                <a:solidFill>
                  <a:srgbClr val="FFFFFF"/>
                </a:solidFill>
                <a:latin typeface="Poppins"/>
                <a:ea typeface="Poppins"/>
                <a:cs typeface="Poppins"/>
                <a:sym typeface="Poppins"/>
              </a:rPr>
              <a:t>Technologies Used</a:t>
            </a:r>
          </a:p>
        </p:txBody>
      </p:sp>
      <p:grpSp>
        <p:nvGrpSpPr>
          <p:cNvPr id="64" name="Group 64"/>
          <p:cNvGrpSpPr/>
          <p:nvPr/>
        </p:nvGrpSpPr>
        <p:grpSpPr>
          <a:xfrm>
            <a:off x="1005879" y="7649806"/>
            <a:ext cx="383038" cy="383038"/>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 cap="sq">
              <a:solidFill>
                <a:srgbClr val="FFBF00"/>
              </a:solidFill>
              <a:prstDash val="solid"/>
              <a:miter/>
            </a:ln>
          </p:spPr>
        </p:sp>
        <p:sp>
          <p:nvSpPr>
            <p:cNvPr id="66" name="TextBox 66"/>
            <p:cNvSpPr txBox="1"/>
            <p:nvPr/>
          </p:nvSpPr>
          <p:spPr>
            <a:xfrm>
              <a:off x="76200" y="9525"/>
              <a:ext cx="660400" cy="727075"/>
            </a:xfrm>
            <a:prstGeom prst="rect">
              <a:avLst/>
            </a:prstGeom>
          </p:spPr>
          <p:txBody>
            <a:bodyPr lIns="50800" tIns="50800" rIns="50800" bIns="50800" rtlCol="0" anchor="ctr"/>
            <a:lstStyle/>
            <a:p>
              <a:pPr algn="ctr">
                <a:lnSpc>
                  <a:spcPts val="3359"/>
                </a:lnSpc>
              </a:pPr>
              <a:endParaRPr/>
            </a:p>
          </p:txBody>
        </p:sp>
      </p:grpSp>
      <p:sp>
        <p:nvSpPr>
          <p:cNvPr id="67" name="TextBox 6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a:off x="13315959" y="1680031"/>
            <a:ext cx="4038591" cy="4980325"/>
          </a:xfrm>
          <a:custGeom>
            <a:avLst/>
            <a:gdLst/>
            <a:ahLst/>
            <a:cxnLst/>
            <a:rect l="l" t="t" r="r" b="b"/>
            <a:pathLst>
              <a:path w="4038591" h="4980325">
                <a:moveTo>
                  <a:pt x="0" y="0"/>
                </a:moveTo>
                <a:lnTo>
                  <a:pt x="4038591" y="0"/>
                </a:lnTo>
                <a:lnTo>
                  <a:pt x="4038591" y="4980325"/>
                </a:lnTo>
                <a:lnTo>
                  <a:pt x="0" y="49803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737675"/>
            <a:ext cx="11890800" cy="1669900"/>
          </a:xfrm>
          <a:prstGeom prst="rect">
            <a:avLst/>
          </a:prstGeom>
        </p:spPr>
        <p:txBody>
          <a:bodyPr lIns="0" tIns="0" rIns="0" bIns="0" rtlCol="0" anchor="t">
            <a:spAutoFit/>
          </a:bodyPr>
          <a:lstStyle/>
          <a:p>
            <a:pPr algn="l">
              <a:lnSpc>
                <a:spcPts val="11744"/>
              </a:lnSpc>
            </a:pPr>
            <a:r>
              <a:rPr lang="en-US" sz="11744" b="1">
                <a:solidFill>
                  <a:srgbClr val="FFFFFF"/>
                </a:solidFill>
                <a:latin typeface="Poppins Ultra-Bold"/>
                <a:ea typeface="Poppins Ultra-Bold"/>
                <a:cs typeface="Poppins Ultra-Bold"/>
                <a:sym typeface="Poppins Ultra-Bold"/>
              </a:rPr>
              <a:t>INTRODUCTION </a:t>
            </a:r>
          </a:p>
        </p:txBody>
      </p:sp>
      <p:sp>
        <p:nvSpPr>
          <p:cNvPr id="4" name="TextBox 4"/>
          <p:cNvSpPr txBox="1"/>
          <p:nvPr/>
        </p:nvSpPr>
        <p:spPr>
          <a:xfrm>
            <a:off x="1028700" y="6850856"/>
            <a:ext cx="4551992" cy="509834"/>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FBF00"/>
                </a:solidFill>
                <a:latin typeface="Poppins Bold"/>
                <a:ea typeface="Poppins Bold"/>
                <a:cs typeface="Poppins Bold"/>
                <a:sym typeface="Poppins Bold"/>
              </a:rPr>
              <a:t>Purpose</a:t>
            </a:r>
          </a:p>
        </p:txBody>
      </p:sp>
      <p:sp>
        <p:nvSpPr>
          <p:cNvPr id="5" name="TextBox 5"/>
          <p:cNvSpPr txBox="1"/>
          <p:nvPr/>
        </p:nvSpPr>
        <p:spPr>
          <a:xfrm>
            <a:off x="9779138" y="6850856"/>
            <a:ext cx="4551992" cy="509834"/>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FBF00"/>
                </a:solidFill>
                <a:latin typeface="Poppins Bold"/>
                <a:ea typeface="Poppins Bold"/>
                <a:cs typeface="Poppins Bold"/>
                <a:sym typeface="Poppins Bold"/>
              </a:rPr>
              <a:t>Target Users</a:t>
            </a:r>
          </a:p>
        </p:txBody>
      </p:sp>
      <p:sp>
        <p:nvSpPr>
          <p:cNvPr id="6" name="TextBox 6"/>
          <p:cNvSpPr txBox="1"/>
          <p:nvPr/>
        </p:nvSpPr>
        <p:spPr>
          <a:xfrm>
            <a:off x="1028700" y="7466460"/>
            <a:ext cx="7607350" cy="1420847"/>
          </a:xfrm>
          <a:prstGeom prst="rect">
            <a:avLst/>
          </a:prstGeom>
        </p:spPr>
        <p:txBody>
          <a:bodyPr lIns="0" tIns="0" rIns="0" bIns="0" rtlCol="0" anchor="t">
            <a:spAutoFit/>
          </a:bodyPr>
          <a:lstStyle/>
          <a:p>
            <a:pPr marL="0" lvl="0" indent="0" algn="just">
              <a:lnSpc>
                <a:spcPts val="3869"/>
              </a:lnSpc>
            </a:pPr>
            <a:r>
              <a:rPr lang="en-US" sz="1800">
                <a:solidFill>
                  <a:srgbClr val="FFFFFF">
                    <a:alpha val="83922"/>
                  </a:srgbClr>
                </a:solidFill>
                <a:latin typeface="Poppins"/>
                <a:ea typeface="Poppins"/>
                <a:cs typeface="Poppins"/>
                <a:sym typeface="Poppins"/>
              </a:rPr>
              <a:t>The main goal of this system is to effectively oversee student and course information, simplifying administrative tasks while improving the overall educational experience.</a:t>
            </a:r>
          </a:p>
        </p:txBody>
      </p:sp>
      <p:sp>
        <p:nvSpPr>
          <p:cNvPr id="7" name="TextBox 7"/>
          <p:cNvSpPr txBox="1"/>
          <p:nvPr/>
        </p:nvSpPr>
        <p:spPr>
          <a:xfrm>
            <a:off x="9779138" y="7466460"/>
            <a:ext cx="7607350" cy="1420847"/>
          </a:xfrm>
          <a:prstGeom prst="rect">
            <a:avLst/>
          </a:prstGeom>
        </p:spPr>
        <p:txBody>
          <a:bodyPr lIns="0" tIns="0" rIns="0" bIns="0" rtlCol="0" anchor="t">
            <a:spAutoFit/>
          </a:bodyPr>
          <a:lstStyle/>
          <a:p>
            <a:pPr marL="0" lvl="0" indent="0" algn="just">
              <a:lnSpc>
                <a:spcPts val="3869"/>
              </a:lnSpc>
            </a:pPr>
            <a:r>
              <a:rPr lang="en-US" sz="1800">
                <a:solidFill>
                  <a:srgbClr val="FFFFFF">
                    <a:alpha val="83922"/>
                  </a:srgbClr>
                </a:solidFill>
                <a:latin typeface="Poppins"/>
                <a:ea typeface="Poppins"/>
                <a:cs typeface="Poppins"/>
                <a:sym typeface="Poppins"/>
              </a:rPr>
              <a:t>This system is tailored for educational institutions, encompassing both administrators and students, to enable smooth interactions and easy access to vital information.</a:t>
            </a:r>
          </a:p>
        </p:txBody>
      </p:sp>
      <p:sp>
        <p:nvSpPr>
          <p:cNvPr id="8" name="AutoShape 8"/>
          <p:cNvSpPr/>
          <p:nvPr/>
        </p:nvSpPr>
        <p:spPr>
          <a:xfrm flipV="1">
            <a:off x="1028700" y="3445675"/>
            <a:ext cx="8115300" cy="19050"/>
          </a:xfrm>
          <a:prstGeom prst="line">
            <a:avLst/>
          </a:prstGeom>
          <a:ln w="38100" cap="flat">
            <a:solidFill>
              <a:srgbClr val="FFBF00"/>
            </a:solidFill>
            <a:prstDash val="solid"/>
            <a:headEnd type="none" w="sm" len="sm"/>
            <a:tailEnd type="oval" w="lg" len="lg"/>
          </a:ln>
        </p:spPr>
      </p:sp>
      <p:sp>
        <p:nvSpPr>
          <p:cNvPr id="9" name="TextBox 9"/>
          <p:cNvSpPr txBox="1"/>
          <p:nvPr/>
        </p:nvSpPr>
        <p:spPr>
          <a:xfrm>
            <a:off x="15649529" y="680109"/>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10" name="TextBox 10"/>
          <p:cNvSpPr txBox="1"/>
          <p:nvPr/>
        </p:nvSpPr>
        <p:spPr>
          <a:xfrm>
            <a:off x="804061" y="689634"/>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1" name="TextBox 11"/>
          <p:cNvSpPr txBox="1"/>
          <p:nvPr/>
        </p:nvSpPr>
        <p:spPr>
          <a:xfrm>
            <a:off x="1028700" y="3864775"/>
            <a:ext cx="11890800" cy="2353812"/>
          </a:xfrm>
          <a:prstGeom prst="rect">
            <a:avLst/>
          </a:prstGeom>
        </p:spPr>
        <p:txBody>
          <a:bodyPr lIns="0" tIns="0" rIns="0" bIns="0" rtlCol="0" anchor="t">
            <a:spAutoFit/>
          </a:bodyPr>
          <a:lstStyle/>
          <a:p>
            <a:pPr algn="l">
              <a:lnSpc>
                <a:spcPts val="9044"/>
              </a:lnSpc>
            </a:pPr>
            <a:r>
              <a:rPr lang="en-US" sz="9044" b="1">
                <a:solidFill>
                  <a:srgbClr val="FFFC00"/>
                </a:solidFill>
                <a:latin typeface="Roboto Bold"/>
                <a:ea typeface="Roboto Bold"/>
                <a:cs typeface="Roboto Bold"/>
                <a:sym typeface="Roboto Bold"/>
              </a:rPr>
              <a:t>OVERVIEW OF THE SYSTEM</a:t>
            </a:r>
          </a:p>
        </p:txBody>
      </p:sp>
      <p:sp>
        <p:nvSpPr>
          <p:cNvPr id="12" name="AutoShape 12"/>
          <p:cNvSpPr/>
          <p:nvPr/>
        </p:nvSpPr>
        <p:spPr>
          <a:xfrm flipV="1">
            <a:off x="1028655" y="6403181"/>
            <a:ext cx="8115300" cy="19050"/>
          </a:xfrm>
          <a:prstGeom prst="line">
            <a:avLst/>
          </a:prstGeom>
          <a:ln w="38100" cap="flat">
            <a:solidFill>
              <a:srgbClr val="FFBF00"/>
            </a:solidFill>
            <a:prstDash val="solid"/>
            <a:headEnd type="none" w="sm" len="sm"/>
            <a:tailEnd type="oval" w="lg" len="lg"/>
          </a:ln>
        </p:spPr>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a:off x="10703308" y="2043478"/>
            <a:ext cx="12228407" cy="12124525"/>
          </a:xfrm>
          <a:custGeom>
            <a:avLst/>
            <a:gdLst/>
            <a:ahLst/>
            <a:cxnLst/>
            <a:rect l="l" t="t" r="r" b="b"/>
            <a:pathLst>
              <a:path w="12228407" h="12124525">
                <a:moveTo>
                  <a:pt x="0" y="0"/>
                </a:moveTo>
                <a:lnTo>
                  <a:pt x="12228407" y="0"/>
                </a:lnTo>
                <a:lnTo>
                  <a:pt x="12228407" y="12124525"/>
                </a:lnTo>
                <a:lnTo>
                  <a:pt x="0" y="12124525"/>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Freeform 3"/>
          <p:cNvSpPr/>
          <p:nvPr/>
        </p:nvSpPr>
        <p:spPr>
          <a:xfrm>
            <a:off x="12234251" y="3583575"/>
            <a:ext cx="5674725" cy="5674725"/>
          </a:xfrm>
          <a:custGeom>
            <a:avLst/>
            <a:gdLst/>
            <a:ahLst/>
            <a:cxnLst/>
            <a:rect l="l" t="t" r="r" b="b"/>
            <a:pathLst>
              <a:path w="5674725" h="5674725">
                <a:moveTo>
                  <a:pt x="0" y="0"/>
                </a:moveTo>
                <a:lnTo>
                  <a:pt x="5674724" y="0"/>
                </a:lnTo>
                <a:lnTo>
                  <a:pt x="5674724" y="5674725"/>
                </a:lnTo>
                <a:lnTo>
                  <a:pt x="0" y="5674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flipV="1">
            <a:off x="775530" y="3992691"/>
            <a:ext cx="8115300" cy="19050"/>
          </a:xfrm>
          <a:prstGeom prst="line">
            <a:avLst/>
          </a:prstGeom>
          <a:ln w="38100" cap="flat">
            <a:solidFill>
              <a:srgbClr val="FFBF00"/>
            </a:solidFill>
            <a:prstDash val="solid"/>
            <a:headEnd type="none" w="sm" len="sm"/>
            <a:tailEnd type="oval" w="lg" len="lg"/>
          </a:ln>
        </p:spPr>
      </p:sp>
      <p:sp>
        <p:nvSpPr>
          <p:cNvPr id="5" name="TextBox 5"/>
          <p:cNvSpPr txBox="1"/>
          <p:nvPr/>
        </p:nvSpPr>
        <p:spPr>
          <a:xfrm>
            <a:off x="775486" y="800100"/>
            <a:ext cx="11769956" cy="3173541"/>
          </a:xfrm>
          <a:prstGeom prst="rect">
            <a:avLst/>
          </a:prstGeom>
        </p:spPr>
        <p:txBody>
          <a:bodyPr lIns="0" tIns="0" rIns="0" bIns="0" rtlCol="0" anchor="t">
            <a:spAutoFit/>
          </a:bodyPr>
          <a:lstStyle/>
          <a:p>
            <a:pPr algn="l">
              <a:lnSpc>
                <a:spcPts val="11700"/>
              </a:lnSpc>
            </a:pPr>
            <a:r>
              <a:rPr lang="en-US" sz="11700" b="1">
                <a:solidFill>
                  <a:srgbClr val="FFFFFF"/>
                </a:solidFill>
                <a:latin typeface="Poppins Ultra-Bold"/>
                <a:ea typeface="Poppins Ultra-Bold"/>
                <a:cs typeface="Poppins Ultra-Bold"/>
                <a:sym typeface="Poppins Ultra-Bold"/>
              </a:rPr>
              <a:t>SYSTEM ARCHITECTURE</a:t>
            </a:r>
          </a:p>
        </p:txBody>
      </p:sp>
      <p:sp>
        <p:nvSpPr>
          <p:cNvPr id="6" name="TextBox 6"/>
          <p:cNvSpPr txBox="1"/>
          <p:nvPr/>
        </p:nvSpPr>
        <p:spPr>
          <a:xfrm>
            <a:off x="435998" y="4953000"/>
            <a:ext cx="12109443" cy="4952091"/>
          </a:xfrm>
          <a:prstGeom prst="rect">
            <a:avLst/>
          </a:prstGeom>
        </p:spPr>
        <p:txBody>
          <a:bodyPr lIns="0" tIns="0" rIns="0" bIns="0" rtlCol="0" anchor="t">
            <a:spAutoFit/>
          </a:bodyPr>
          <a:lstStyle/>
          <a:p>
            <a:pPr marL="385118" lvl="1" indent="-192559" algn="just">
              <a:lnSpc>
                <a:spcPts val="3995"/>
              </a:lnSpc>
              <a:buFont typeface="Arial"/>
              <a:buChar char="•"/>
            </a:pPr>
            <a:r>
              <a:rPr lang="en-US" sz="1783" b="1" spc="3">
                <a:solidFill>
                  <a:srgbClr val="FFFFFF">
                    <a:alpha val="83922"/>
                  </a:srgbClr>
                </a:solidFill>
                <a:latin typeface="Poppins Bold"/>
                <a:ea typeface="Poppins Bold"/>
                <a:cs typeface="Poppins Bold"/>
                <a:sym typeface="Poppins Bold"/>
              </a:rPr>
              <a:t>Frontend :</a:t>
            </a:r>
          </a:p>
          <a:p>
            <a:pPr marL="770235" lvl="2" indent="-256745" algn="just">
              <a:lnSpc>
                <a:spcPts val="3995"/>
              </a:lnSpc>
              <a:buFont typeface="Arial"/>
              <a:buChar char="⚬"/>
            </a:pPr>
            <a:r>
              <a:rPr lang="en-US" sz="1783" spc="3">
                <a:solidFill>
                  <a:srgbClr val="FFFFFF">
                    <a:alpha val="83922"/>
                  </a:srgbClr>
                </a:solidFill>
                <a:latin typeface="Poppins"/>
                <a:ea typeface="Poppins"/>
                <a:cs typeface="Poppins"/>
                <a:sym typeface="Poppins"/>
              </a:rPr>
              <a:t>Technologies : HTML, CSS, JavaScript</a:t>
            </a:r>
          </a:p>
          <a:p>
            <a:pPr marL="770235" lvl="2" indent="-256745" algn="just">
              <a:lnSpc>
                <a:spcPts val="3995"/>
              </a:lnSpc>
              <a:buFont typeface="Arial"/>
              <a:buChar char="⚬"/>
            </a:pPr>
            <a:r>
              <a:rPr lang="en-US" sz="1783" spc="3">
                <a:solidFill>
                  <a:srgbClr val="FFFFFF">
                    <a:alpha val="83922"/>
                  </a:srgbClr>
                </a:solidFill>
                <a:latin typeface="Poppins"/>
                <a:ea typeface="Poppins"/>
                <a:cs typeface="Poppins"/>
                <a:sym typeface="Poppins"/>
              </a:rPr>
              <a:t>Description : Intuitive and responsive user interface for a seamless experience.</a:t>
            </a:r>
          </a:p>
          <a:p>
            <a:pPr marL="385118" lvl="1" indent="-192559" algn="just">
              <a:lnSpc>
                <a:spcPts val="3995"/>
              </a:lnSpc>
              <a:buFont typeface="Arial"/>
              <a:buChar char="•"/>
            </a:pPr>
            <a:r>
              <a:rPr lang="en-US" sz="1783" b="1" spc="3">
                <a:solidFill>
                  <a:srgbClr val="FFFFFF">
                    <a:alpha val="83922"/>
                  </a:srgbClr>
                </a:solidFill>
                <a:latin typeface="Poppins Bold"/>
                <a:ea typeface="Poppins Bold"/>
                <a:cs typeface="Poppins Bold"/>
                <a:sym typeface="Poppins Bold"/>
              </a:rPr>
              <a:t>Backend : </a:t>
            </a:r>
          </a:p>
          <a:p>
            <a:pPr marL="770235" lvl="2" indent="-256745" algn="just">
              <a:lnSpc>
                <a:spcPts val="3995"/>
              </a:lnSpc>
              <a:buFont typeface="Arial"/>
              <a:buChar char="⚬"/>
            </a:pPr>
            <a:r>
              <a:rPr lang="en-US" sz="1783" spc="3">
                <a:solidFill>
                  <a:srgbClr val="FFFFFF">
                    <a:alpha val="83922"/>
                  </a:srgbClr>
                </a:solidFill>
                <a:latin typeface="Poppins"/>
                <a:ea typeface="Poppins"/>
                <a:cs typeface="Poppins"/>
                <a:sym typeface="Poppins"/>
              </a:rPr>
              <a:t>Technology : PHP</a:t>
            </a:r>
          </a:p>
          <a:p>
            <a:pPr marL="770235" lvl="2" indent="-256745" algn="just">
              <a:lnSpc>
                <a:spcPts val="3995"/>
              </a:lnSpc>
              <a:buFont typeface="Arial"/>
              <a:buChar char="⚬"/>
            </a:pPr>
            <a:r>
              <a:rPr lang="en-US" sz="1783" spc="3">
                <a:solidFill>
                  <a:srgbClr val="FFFFFF">
                    <a:alpha val="83922"/>
                  </a:srgbClr>
                </a:solidFill>
                <a:latin typeface="Poppins"/>
                <a:ea typeface="Poppins"/>
                <a:cs typeface="Poppins"/>
                <a:sym typeface="Poppins"/>
              </a:rPr>
              <a:t>Description : Manages business logic, processes user requests, and interacts with the database.</a:t>
            </a:r>
          </a:p>
          <a:p>
            <a:pPr marL="385118" lvl="1" indent="-192559" algn="just">
              <a:lnSpc>
                <a:spcPts val="3995"/>
              </a:lnSpc>
              <a:buFont typeface="Arial"/>
              <a:buChar char="•"/>
            </a:pPr>
            <a:r>
              <a:rPr lang="en-US" sz="1783" b="1" spc="3">
                <a:solidFill>
                  <a:srgbClr val="FFFFFF">
                    <a:alpha val="83922"/>
                  </a:srgbClr>
                </a:solidFill>
                <a:latin typeface="Poppins Bold"/>
                <a:ea typeface="Poppins Bold"/>
                <a:cs typeface="Poppins Bold"/>
                <a:sym typeface="Poppins Bold"/>
              </a:rPr>
              <a:t>Database : </a:t>
            </a:r>
          </a:p>
          <a:p>
            <a:pPr marL="770235" lvl="2" indent="-256745" algn="just">
              <a:lnSpc>
                <a:spcPts val="3995"/>
              </a:lnSpc>
              <a:buFont typeface="Arial"/>
              <a:buChar char="⚬"/>
            </a:pPr>
            <a:r>
              <a:rPr lang="en-US" sz="1783" spc="3">
                <a:solidFill>
                  <a:srgbClr val="FFFFFF">
                    <a:alpha val="83922"/>
                  </a:srgbClr>
                </a:solidFill>
                <a:latin typeface="Poppins"/>
                <a:ea typeface="Poppins"/>
                <a:cs typeface="Poppins"/>
                <a:sym typeface="Poppins"/>
              </a:rPr>
              <a:t>Technology : MySQL</a:t>
            </a:r>
          </a:p>
          <a:p>
            <a:pPr marL="770235" lvl="2" indent="-256745" algn="just">
              <a:lnSpc>
                <a:spcPts val="3995"/>
              </a:lnSpc>
              <a:buFont typeface="Arial"/>
              <a:buChar char="⚬"/>
            </a:pPr>
            <a:r>
              <a:rPr lang="en-US" sz="1783" spc="3">
                <a:solidFill>
                  <a:srgbClr val="FFFFFF">
                    <a:alpha val="83922"/>
                  </a:srgbClr>
                </a:solidFill>
                <a:latin typeface="Poppins"/>
                <a:ea typeface="Poppins"/>
                <a:cs typeface="Poppins"/>
                <a:sym typeface="Poppins"/>
              </a:rPr>
              <a:t>Description: The database stores all relevant data, ensuring efficient retrieval and management of information.</a:t>
            </a:r>
          </a:p>
        </p:txBody>
      </p:sp>
      <p:sp>
        <p:nvSpPr>
          <p:cNvPr id="7" name="TextBox 7"/>
          <p:cNvSpPr txBox="1"/>
          <p:nvPr/>
        </p:nvSpPr>
        <p:spPr>
          <a:xfrm>
            <a:off x="731119" y="4377607"/>
            <a:ext cx="5594496" cy="648849"/>
          </a:xfrm>
          <a:prstGeom prst="rect">
            <a:avLst/>
          </a:prstGeom>
        </p:spPr>
        <p:txBody>
          <a:bodyPr lIns="0" tIns="0" rIns="0" bIns="0" rtlCol="0" anchor="t">
            <a:spAutoFit/>
          </a:bodyPr>
          <a:lstStyle/>
          <a:p>
            <a:pPr algn="l">
              <a:lnSpc>
                <a:spcPts val="4545"/>
              </a:lnSpc>
            </a:pPr>
            <a:r>
              <a:rPr lang="en-US" sz="4545" b="1">
                <a:solidFill>
                  <a:srgbClr val="FFBF00"/>
                </a:solidFill>
                <a:latin typeface="Poppins Ultra-Bold"/>
                <a:ea typeface="Poppins Ultra-Bold"/>
                <a:cs typeface="Poppins Ultra-Bold"/>
                <a:sym typeface="Poppins Ultra-Bold"/>
              </a:rPr>
              <a:t>COMPONENTS</a:t>
            </a:r>
          </a:p>
        </p:txBody>
      </p:sp>
      <p:sp>
        <p:nvSpPr>
          <p:cNvPr id="8" name="TextBox 8"/>
          <p:cNvSpPr txBox="1"/>
          <p:nvPr/>
        </p:nvSpPr>
        <p:spPr>
          <a:xfrm>
            <a:off x="15678104" y="308634"/>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9" name="TextBox 9"/>
          <p:cNvSpPr txBox="1"/>
          <p:nvPr/>
        </p:nvSpPr>
        <p:spPr>
          <a:xfrm>
            <a:off x="832636" y="318159"/>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a:off x="10239547" y="2048905"/>
            <a:ext cx="12228407" cy="12124525"/>
          </a:xfrm>
          <a:custGeom>
            <a:avLst/>
            <a:gdLst/>
            <a:ahLst/>
            <a:cxnLst/>
            <a:rect l="l" t="t" r="r" b="b"/>
            <a:pathLst>
              <a:path w="12228407" h="12124525">
                <a:moveTo>
                  <a:pt x="0" y="0"/>
                </a:moveTo>
                <a:lnTo>
                  <a:pt x="12228407" y="0"/>
                </a:lnTo>
                <a:lnTo>
                  <a:pt x="12228407" y="12124525"/>
                </a:lnTo>
                <a:lnTo>
                  <a:pt x="0" y="12124525"/>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775486" y="1095375"/>
            <a:ext cx="11769956" cy="3173541"/>
          </a:xfrm>
          <a:prstGeom prst="rect">
            <a:avLst/>
          </a:prstGeom>
        </p:spPr>
        <p:txBody>
          <a:bodyPr lIns="0" tIns="0" rIns="0" bIns="0" rtlCol="0" anchor="t">
            <a:spAutoFit/>
          </a:bodyPr>
          <a:lstStyle/>
          <a:p>
            <a:pPr algn="l">
              <a:lnSpc>
                <a:spcPts val="11700"/>
              </a:lnSpc>
            </a:pPr>
            <a:r>
              <a:rPr lang="en-US" sz="11700" b="1">
                <a:solidFill>
                  <a:srgbClr val="FFFFFF"/>
                </a:solidFill>
                <a:latin typeface="Poppins Ultra-Bold"/>
                <a:ea typeface="Poppins Ultra-Bold"/>
                <a:cs typeface="Poppins Ultra-Bold"/>
                <a:sym typeface="Poppins Ultra-Bold"/>
              </a:rPr>
              <a:t>SYSTEM ARCHITECTURE</a:t>
            </a:r>
          </a:p>
        </p:txBody>
      </p:sp>
      <p:sp>
        <p:nvSpPr>
          <p:cNvPr id="4" name="AutoShape 4"/>
          <p:cNvSpPr/>
          <p:nvPr/>
        </p:nvSpPr>
        <p:spPr>
          <a:xfrm flipV="1">
            <a:off x="775530" y="4287966"/>
            <a:ext cx="8115300" cy="19050"/>
          </a:xfrm>
          <a:prstGeom prst="line">
            <a:avLst/>
          </a:prstGeom>
          <a:ln w="38100" cap="flat">
            <a:solidFill>
              <a:srgbClr val="FFBF00"/>
            </a:solidFill>
            <a:prstDash val="solid"/>
            <a:headEnd type="none" w="sm" len="sm"/>
            <a:tailEnd type="oval" w="lg" len="lg"/>
          </a:ln>
        </p:spPr>
      </p:sp>
      <p:sp>
        <p:nvSpPr>
          <p:cNvPr id="5" name="Freeform 5"/>
          <p:cNvSpPr/>
          <p:nvPr/>
        </p:nvSpPr>
        <p:spPr>
          <a:xfrm>
            <a:off x="12023450" y="4153414"/>
            <a:ext cx="5674725" cy="5674725"/>
          </a:xfrm>
          <a:custGeom>
            <a:avLst/>
            <a:gdLst/>
            <a:ahLst/>
            <a:cxnLst/>
            <a:rect l="l" t="t" r="r" b="b"/>
            <a:pathLst>
              <a:path w="5674725" h="5674725">
                <a:moveTo>
                  <a:pt x="0" y="0"/>
                </a:moveTo>
                <a:lnTo>
                  <a:pt x="5674725" y="0"/>
                </a:lnTo>
                <a:lnTo>
                  <a:pt x="5674725" y="5674725"/>
                </a:lnTo>
                <a:lnTo>
                  <a:pt x="0" y="5674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775486" y="5702036"/>
            <a:ext cx="8115345" cy="4126103"/>
          </a:xfrm>
          <a:prstGeom prst="rect">
            <a:avLst/>
          </a:prstGeom>
        </p:spPr>
        <p:txBody>
          <a:bodyPr lIns="0" tIns="0" rIns="0" bIns="0" rtlCol="0" anchor="t">
            <a:spAutoFit/>
          </a:bodyPr>
          <a:lstStyle/>
          <a:p>
            <a:pPr marL="0" lvl="0" indent="0" algn="l">
              <a:lnSpc>
                <a:spcPts val="1304"/>
              </a:lnSpc>
            </a:pPr>
            <a:r>
              <a:rPr lang="en-US" sz="2608" b="1">
                <a:solidFill>
                  <a:srgbClr val="FFFC00">
                    <a:alpha val="83922"/>
                  </a:srgbClr>
                </a:solidFill>
                <a:latin typeface="Poppins Bold"/>
                <a:ea typeface="Poppins Bold"/>
                <a:cs typeface="Poppins Bold"/>
                <a:sym typeface="Poppins Bold"/>
              </a:rPr>
              <a:t>Tables :</a:t>
            </a:r>
          </a:p>
          <a:p>
            <a:pPr marL="0" lvl="0" indent="0" algn="l">
              <a:lnSpc>
                <a:spcPts val="1304"/>
              </a:lnSpc>
            </a:pPr>
            <a:endParaRPr lang="en-US" sz="2608" b="1">
              <a:solidFill>
                <a:srgbClr val="FFFC00">
                  <a:alpha val="83922"/>
                </a:srgbClr>
              </a:solidFill>
              <a:latin typeface="Poppins Bold"/>
              <a:ea typeface="Poppins Bold"/>
              <a:cs typeface="Poppins Bold"/>
              <a:sym typeface="Poppins Bold"/>
            </a:endParaRPr>
          </a:p>
          <a:p>
            <a:pPr marL="0" lvl="0" indent="0" algn="l">
              <a:lnSpc>
                <a:spcPts val="1304"/>
              </a:lnSpc>
            </a:pPr>
            <a:endParaRPr lang="en-US" sz="2608" b="1">
              <a:solidFill>
                <a:srgbClr val="FFFC00">
                  <a:alpha val="83922"/>
                </a:srgbClr>
              </a:solidFill>
              <a:latin typeface="Poppins Bold"/>
              <a:ea typeface="Poppins Bold"/>
              <a:cs typeface="Poppins Bold"/>
              <a:sym typeface="Poppins Bold"/>
            </a:endParaRPr>
          </a:p>
          <a:p>
            <a:pPr marL="422333" lvl="1" indent="-211166" algn="just">
              <a:lnSpc>
                <a:spcPts val="4342"/>
              </a:lnSpc>
              <a:buFont typeface="Arial"/>
              <a:buChar char="•"/>
            </a:pPr>
            <a:r>
              <a:rPr lang="en-US" sz="1956" b="1">
                <a:solidFill>
                  <a:srgbClr val="FFFFFF">
                    <a:alpha val="83922"/>
                  </a:srgbClr>
                </a:solidFill>
                <a:latin typeface="Poppins Bold"/>
                <a:ea typeface="Poppins Bold"/>
                <a:cs typeface="Poppins Bold"/>
                <a:sym typeface="Poppins Bold"/>
              </a:rPr>
              <a:t>Users :- </a:t>
            </a:r>
            <a:r>
              <a:rPr lang="en-US" sz="1956">
                <a:solidFill>
                  <a:srgbClr val="FFFFFF">
                    <a:alpha val="83922"/>
                  </a:srgbClr>
                </a:solidFill>
                <a:latin typeface="Poppins"/>
                <a:ea typeface="Poppins"/>
                <a:cs typeface="Poppins"/>
                <a:sym typeface="Poppins"/>
              </a:rPr>
              <a:t>This table holds information regarding all system users, encompassing both administrators and students.</a:t>
            </a:r>
          </a:p>
          <a:p>
            <a:pPr marL="422333" lvl="1" indent="-211166" algn="just">
              <a:lnSpc>
                <a:spcPts val="4283"/>
              </a:lnSpc>
              <a:buFont typeface="Arial"/>
              <a:buChar char="•"/>
            </a:pPr>
            <a:r>
              <a:rPr lang="en-US" sz="1956" b="1">
                <a:solidFill>
                  <a:srgbClr val="FFFFFF">
                    <a:alpha val="83922"/>
                  </a:srgbClr>
                </a:solidFill>
                <a:latin typeface="Poppins Bold"/>
                <a:ea typeface="Poppins Bold"/>
                <a:cs typeface="Poppins Bold"/>
                <a:sym typeface="Poppins Bold"/>
              </a:rPr>
              <a:t>Students :-</a:t>
            </a:r>
            <a:r>
              <a:rPr lang="en-US" sz="1956">
                <a:solidFill>
                  <a:srgbClr val="FFFFFF">
                    <a:alpha val="83922"/>
                  </a:srgbClr>
                </a:solidFill>
                <a:latin typeface="Poppins"/>
                <a:ea typeface="Poppins"/>
                <a:cs typeface="Poppins"/>
                <a:sym typeface="Poppins"/>
              </a:rPr>
              <a:t> This table keeps comprehensive records of students, which includes personal details and their enrollment status.</a:t>
            </a:r>
          </a:p>
          <a:p>
            <a:pPr marL="422333" lvl="1" indent="-211166" algn="just">
              <a:lnSpc>
                <a:spcPts val="4283"/>
              </a:lnSpc>
              <a:buFont typeface="Arial"/>
              <a:buChar char="•"/>
            </a:pPr>
            <a:r>
              <a:rPr lang="en-US" sz="1956" b="1">
                <a:solidFill>
                  <a:srgbClr val="FFFFFF">
                    <a:alpha val="83922"/>
                  </a:srgbClr>
                </a:solidFill>
                <a:latin typeface="Poppins Bold"/>
                <a:ea typeface="Poppins Bold"/>
                <a:cs typeface="Poppins Bold"/>
                <a:sym typeface="Poppins Bold"/>
              </a:rPr>
              <a:t>Courses :-</a:t>
            </a:r>
            <a:r>
              <a:rPr lang="en-US" sz="1956">
                <a:solidFill>
                  <a:srgbClr val="FFFFFF">
                    <a:alpha val="83922"/>
                  </a:srgbClr>
                </a:solidFill>
                <a:latin typeface="Poppins"/>
                <a:ea typeface="Poppins"/>
                <a:cs typeface="Poppins"/>
                <a:sym typeface="Poppins"/>
              </a:rPr>
              <a:t> This table contains data on the courses offered, featuring descriptions, schedules, and enrollment limits.</a:t>
            </a:r>
          </a:p>
        </p:txBody>
      </p:sp>
      <p:sp>
        <p:nvSpPr>
          <p:cNvPr id="7" name="TextBox 7"/>
          <p:cNvSpPr txBox="1"/>
          <p:nvPr/>
        </p:nvSpPr>
        <p:spPr>
          <a:xfrm>
            <a:off x="775486" y="4605391"/>
            <a:ext cx="8058195" cy="648970"/>
          </a:xfrm>
          <a:prstGeom prst="rect">
            <a:avLst/>
          </a:prstGeom>
        </p:spPr>
        <p:txBody>
          <a:bodyPr lIns="0" tIns="0" rIns="0" bIns="0" rtlCol="0" anchor="t">
            <a:spAutoFit/>
          </a:bodyPr>
          <a:lstStyle/>
          <a:p>
            <a:pPr algn="l">
              <a:lnSpc>
                <a:spcPts val="4550"/>
              </a:lnSpc>
            </a:pPr>
            <a:r>
              <a:rPr lang="en-US" sz="4550" b="1">
                <a:solidFill>
                  <a:srgbClr val="FFBF00"/>
                </a:solidFill>
                <a:latin typeface="Poppins Ultra-Bold"/>
                <a:ea typeface="Poppins Ultra-Bold"/>
                <a:cs typeface="Poppins Ultra-Bold"/>
                <a:sym typeface="Poppins Ultra-Bold"/>
              </a:rPr>
              <a:t>DATABASE STRUCTURE</a:t>
            </a:r>
          </a:p>
        </p:txBody>
      </p:sp>
      <p:sp>
        <p:nvSpPr>
          <p:cNvPr id="8" name="TextBox 8"/>
          <p:cNvSpPr txBox="1"/>
          <p:nvPr/>
        </p:nvSpPr>
        <p:spPr>
          <a:xfrm>
            <a:off x="15678104" y="603909"/>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9" name="TextBox 9"/>
          <p:cNvSpPr txBox="1"/>
          <p:nvPr/>
        </p:nvSpPr>
        <p:spPr>
          <a:xfrm>
            <a:off x="832636" y="613434"/>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5</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grpSp>
        <p:nvGrpSpPr>
          <p:cNvPr id="2" name="Group 2"/>
          <p:cNvGrpSpPr/>
          <p:nvPr/>
        </p:nvGrpSpPr>
        <p:grpSpPr>
          <a:xfrm>
            <a:off x="1673641" y="3840430"/>
            <a:ext cx="15585659" cy="4803738"/>
            <a:chOff x="0" y="0"/>
            <a:chExt cx="4104865" cy="1265182"/>
          </a:xfrm>
        </p:grpSpPr>
        <p:sp>
          <p:nvSpPr>
            <p:cNvPr id="3" name="Freeform 3"/>
            <p:cNvSpPr/>
            <p:nvPr/>
          </p:nvSpPr>
          <p:spPr>
            <a:xfrm>
              <a:off x="0" y="0"/>
              <a:ext cx="4104865" cy="1265182"/>
            </a:xfrm>
            <a:custGeom>
              <a:avLst/>
              <a:gdLst/>
              <a:ahLst/>
              <a:cxnLst/>
              <a:rect l="l" t="t" r="r" b="b"/>
              <a:pathLst>
                <a:path w="4104865" h="1265182">
                  <a:moveTo>
                    <a:pt x="19373" y="0"/>
                  </a:moveTo>
                  <a:lnTo>
                    <a:pt x="4085492" y="0"/>
                  </a:lnTo>
                  <a:cubicBezTo>
                    <a:pt x="4096191" y="0"/>
                    <a:pt x="4104865" y="8673"/>
                    <a:pt x="4104865" y="19373"/>
                  </a:cubicBezTo>
                  <a:lnTo>
                    <a:pt x="4104865" y="1245809"/>
                  </a:lnTo>
                  <a:cubicBezTo>
                    <a:pt x="4104865" y="1250947"/>
                    <a:pt x="4102824" y="1255875"/>
                    <a:pt x="4099191" y="1259508"/>
                  </a:cubicBezTo>
                  <a:cubicBezTo>
                    <a:pt x="4095558" y="1263141"/>
                    <a:pt x="4090630" y="1265182"/>
                    <a:pt x="4085492" y="1265182"/>
                  </a:cubicBezTo>
                  <a:lnTo>
                    <a:pt x="19373" y="1265182"/>
                  </a:lnTo>
                  <a:cubicBezTo>
                    <a:pt x="8673" y="1265182"/>
                    <a:pt x="0" y="1256509"/>
                    <a:pt x="0" y="1245809"/>
                  </a:cubicBezTo>
                  <a:lnTo>
                    <a:pt x="0" y="19373"/>
                  </a:lnTo>
                  <a:cubicBezTo>
                    <a:pt x="0" y="8673"/>
                    <a:pt x="8673" y="0"/>
                    <a:pt x="19373" y="0"/>
                  </a:cubicBezTo>
                  <a:close/>
                </a:path>
              </a:pathLst>
            </a:custGeom>
            <a:solidFill>
              <a:srgbClr val="000000">
                <a:alpha val="0"/>
              </a:srgbClr>
            </a:solidFill>
            <a:ln w="28575" cap="rnd">
              <a:solidFill>
                <a:srgbClr val="FFBF00"/>
              </a:solidFill>
              <a:prstDash val="solid"/>
              <a:round/>
            </a:ln>
          </p:spPr>
        </p:sp>
        <p:sp>
          <p:nvSpPr>
            <p:cNvPr id="4" name="TextBox 4"/>
            <p:cNvSpPr txBox="1"/>
            <p:nvPr/>
          </p:nvSpPr>
          <p:spPr>
            <a:xfrm>
              <a:off x="0" y="-66675"/>
              <a:ext cx="4104865" cy="1331857"/>
            </a:xfrm>
            <a:prstGeom prst="rect">
              <a:avLst/>
            </a:prstGeom>
          </p:spPr>
          <p:txBody>
            <a:bodyPr lIns="50800" tIns="50800" rIns="50800" bIns="50800" rtlCol="0" anchor="ctr"/>
            <a:lstStyle/>
            <a:p>
              <a:pPr algn="ctr">
                <a:lnSpc>
                  <a:spcPts val="3359"/>
                </a:lnSpc>
              </a:pPr>
              <a:endParaRPr/>
            </a:p>
          </p:txBody>
        </p:sp>
      </p:grpSp>
      <p:sp>
        <p:nvSpPr>
          <p:cNvPr id="5" name="Freeform 5"/>
          <p:cNvSpPr/>
          <p:nvPr/>
        </p:nvSpPr>
        <p:spPr>
          <a:xfrm>
            <a:off x="-2094805" y="8316011"/>
            <a:ext cx="4995862" cy="4995863"/>
          </a:xfrm>
          <a:custGeom>
            <a:avLst/>
            <a:gdLst/>
            <a:ahLst/>
            <a:cxnLst/>
            <a:rect l="l" t="t" r="r" b="b"/>
            <a:pathLst>
              <a:path w="4995862" h="4995863">
                <a:moveTo>
                  <a:pt x="0" y="0"/>
                </a:moveTo>
                <a:lnTo>
                  <a:pt x="4995863" y="0"/>
                </a:lnTo>
                <a:lnTo>
                  <a:pt x="4995863" y="4995862"/>
                </a:lnTo>
                <a:lnTo>
                  <a:pt x="0" y="4995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415906" y="988695"/>
            <a:ext cx="4995862" cy="4995862"/>
          </a:xfrm>
          <a:custGeom>
            <a:avLst/>
            <a:gdLst/>
            <a:ahLst/>
            <a:cxnLst/>
            <a:rect l="l" t="t" r="r" b="b"/>
            <a:pathLst>
              <a:path w="4995862" h="4995862">
                <a:moveTo>
                  <a:pt x="0" y="0"/>
                </a:moveTo>
                <a:lnTo>
                  <a:pt x="4995863" y="0"/>
                </a:lnTo>
                <a:lnTo>
                  <a:pt x="4995863" y="4995862"/>
                </a:lnTo>
                <a:lnTo>
                  <a:pt x="0" y="4995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523568" y="1939706"/>
            <a:ext cx="15201900" cy="1365054"/>
          </a:xfrm>
          <a:prstGeom prst="rect">
            <a:avLst/>
          </a:prstGeom>
        </p:spPr>
        <p:txBody>
          <a:bodyPr lIns="0" tIns="0" rIns="0" bIns="0" rtlCol="0" anchor="t">
            <a:spAutoFit/>
          </a:bodyPr>
          <a:lstStyle/>
          <a:p>
            <a:pPr algn="ctr">
              <a:lnSpc>
                <a:spcPts val="9520"/>
              </a:lnSpc>
            </a:pPr>
            <a:r>
              <a:rPr lang="en-US" sz="9520" b="1">
                <a:solidFill>
                  <a:srgbClr val="FFFFFF"/>
                </a:solidFill>
                <a:latin typeface="Poppins Ultra-Bold"/>
                <a:ea typeface="Poppins Ultra-Bold"/>
                <a:cs typeface="Poppins Ultra-Bold"/>
                <a:sym typeface="Poppins Ultra-Bold"/>
              </a:rPr>
              <a:t>HOME PAGE LAYOUT</a:t>
            </a:r>
          </a:p>
        </p:txBody>
      </p:sp>
      <p:sp>
        <p:nvSpPr>
          <p:cNvPr id="8" name="TextBox 8"/>
          <p:cNvSpPr txBox="1"/>
          <p:nvPr/>
        </p:nvSpPr>
        <p:spPr>
          <a:xfrm>
            <a:off x="15678104" y="603909"/>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9" name="TextBox 9"/>
          <p:cNvSpPr txBox="1"/>
          <p:nvPr/>
        </p:nvSpPr>
        <p:spPr>
          <a:xfrm>
            <a:off x="832636" y="613434"/>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0" name="TextBox 10"/>
          <p:cNvSpPr txBox="1"/>
          <p:nvPr/>
        </p:nvSpPr>
        <p:spPr>
          <a:xfrm>
            <a:off x="2692824" y="4103890"/>
            <a:ext cx="13421322" cy="3732741"/>
          </a:xfrm>
          <a:prstGeom prst="rect">
            <a:avLst/>
          </a:prstGeom>
        </p:spPr>
        <p:txBody>
          <a:bodyPr lIns="0" tIns="0" rIns="0" bIns="0" rtlCol="0" anchor="t">
            <a:spAutoFit/>
          </a:bodyPr>
          <a:lstStyle/>
          <a:p>
            <a:pPr marL="0" lvl="0" indent="0" algn="l">
              <a:lnSpc>
                <a:spcPts val="4221"/>
              </a:lnSpc>
            </a:pPr>
            <a:r>
              <a:rPr lang="en-US" sz="3015" b="1">
                <a:solidFill>
                  <a:srgbClr val="FFFFFF"/>
                </a:solidFill>
                <a:latin typeface="Arimo Bold"/>
                <a:ea typeface="Arimo Bold"/>
                <a:cs typeface="Arimo Bold"/>
                <a:sym typeface="Arimo Bold"/>
              </a:rPr>
              <a:t>This layout provides a clean and user-friendly interface for the Student Management System. The header includes essential navigation options for easy access to different sections. The main section greets users with a warm welcome message and clear options to register or log in, ensuring a seamless start to their journey. Finally, the footer connects users with the system's social media profiles, facilitating easy communication and updates through popular platforms.</a:t>
            </a:r>
          </a:p>
        </p:txBody>
      </p:sp>
      <p:sp>
        <p:nvSpPr>
          <p:cNvPr id="11" name="Freeform 11"/>
          <p:cNvSpPr/>
          <p:nvPr/>
        </p:nvSpPr>
        <p:spPr>
          <a:xfrm rot="2235396">
            <a:off x="15973225" y="8076437"/>
            <a:ext cx="4995862" cy="4995862"/>
          </a:xfrm>
          <a:custGeom>
            <a:avLst/>
            <a:gdLst/>
            <a:ahLst/>
            <a:cxnLst/>
            <a:rect l="l" t="t" r="r" b="b"/>
            <a:pathLst>
              <a:path w="4995862" h="4995862">
                <a:moveTo>
                  <a:pt x="0" y="0"/>
                </a:moveTo>
                <a:lnTo>
                  <a:pt x="4995862" y="0"/>
                </a:lnTo>
                <a:lnTo>
                  <a:pt x="4995862" y="4995862"/>
                </a:lnTo>
                <a:lnTo>
                  <a:pt x="0" y="4995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rot="2235396">
            <a:off x="-2497931" y="806828"/>
            <a:ext cx="4995862" cy="4995862"/>
          </a:xfrm>
          <a:custGeom>
            <a:avLst/>
            <a:gdLst/>
            <a:ahLst/>
            <a:cxnLst/>
            <a:rect l="l" t="t" r="r" b="b"/>
            <a:pathLst>
              <a:path w="4995862" h="4995862">
                <a:moveTo>
                  <a:pt x="0" y="0"/>
                </a:moveTo>
                <a:lnTo>
                  <a:pt x="4995862" y="0"/>
                </a:lnTo>
                <a:lnTo>
                  <a:pt x="4995862" y="4995863"/>
                </a:lnTo>
                <a:lnTo>
                  <a:pt x="0" y="49958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TextBox 1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TextBox 2"/>
          <p:cNvSpPr txBox="1"/>
          <p:nvPr/>
        </p:nvSpPr>
        <p:spPr>
          <a:xfrm>
            <a:off x="2911478" y="2659420"/>
            <a:ext cx="1456545" cy="1030527"/>
          </a:xfrm>
          <a:prstGeom prst="rect">
            <a:avLst/>
          </a:prstGeom>
        </p:spPr>
        <p:txBody>
          <a:bodyPr lIns="0" tIns="0" rIns="0" bIns="0" rtlCol="0" anchor="t">
            <a:spAutoFit/>
          </a:bodyPr>
          <a:lstStyle/>
          <a:p>
            <a:pPr algn="l">
              <a:lnSpc>
                <a:spcPts val="7200"/>
              </a:lnSpc>
            </a:pPr>
            <a:r>
              <a:rPr lang="en-US" sz="7200" b="1">
                <a:solidFill>
                  <a:srgbClr val="FFFFFF"/>
                </a:solidFill>
                <a:latin typeface="Poppins Ultra-Bold"/>
                <a:ea typeface="Poppins Ultra-Bold"/>
                <a:cs typeface="Poppins Ultra-Bold"/>
                <a:sym typeface="Poppins Ultra-Bold"/>
              </a:rPr>
              <a:t>01</a:t>
            </a:r>
          </a:p>
        </p:txBody>
      </p:sp>
      <p:sp>
        <p:nvSpPr>
          <p:cNvPr id="3" name="AutoShape 3"/>
          <p:cNvSpPr/>
          <p:nvPr/>
        </p:nvSpPr>
        <p:spPr>
          <a:xfrm flipV="1">
            <a:off x="4362698" y="3154909"/>
            <a:ext cx="6982512" cy="29948"/>
          </a:xfrm>
          <a:prstGeom prst="line">
            <a:avLst/>
          </a:prstGeom>
          <a:ln w="19050" cap="flat">
            <a:solidFill>
              <a:srgbClr val="FFFFFF"/>
            </a:solidFill>
            <a:prstDash val="solid"/>
            <a:headEnd type="none" w="sm" len="sm"/>
            <a:tailEnd type="none" w="sm" len="sm"/>
          </a:ln>
        </p:spPr>
      </p:sp>
      <p:sp>
        <p:nvSpPr>
          <p:cNvPr id="4" name="Freeform 4"/>
          <p:cNvSpPr/>
          <p:nvPr/>
        </p:nvSpPr>
        <p:spPr>
          <a:xfrm>
            <a:off x="12118592" y="1644032"/>
            <a:ext cx="6084258" cy="7657261"/>
          </a:xfrm>
          <a:custGeom>
            <a:avLst/>
            <a:gdLst/>
            <a:ahLst/>
            <a:cxnLst/>
            <a:rect l="l" t="t" r="r" b="b"/>
            <a:pathLst>
              <a:path w="6084258" h="7657261">
                <a:moveTo>
                  <a:pt x="0" y="0"/>
                </a:moveTo>
                <a:lnTo>
                  <a:pt x="6084257" y="0"/>
                </a:lnTo>
                <a:lnTo>
                  <a:pt x="6084257" y="7657260"/>
                </a:lnTo>
                <a:lnTo>
                  <a:pt x="0" y="7657260"/>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10281265" y="6268967"/>
            <a:ext cx="1456545" cy="1067118"/>
          </a:xfrm>
          <a:prstGeom prst="rect">
            <a:avLst/>
          </a:prstGeom>
        </p:spPr>
        <p:txBody>
          <a:bodyPr lIns="0" tIns="0" rIns="0" bIns="0" rtlCol="0" anchor="t">
            <a:spAutoFit/>
          </a:bodyPr>
          <a:lstStyle/>
          <a:p>
            <a:pPr algn="l">
              <a:lnSpc>
                <a:spcPts val="7400"/>
              </a:lnSpc>
            </a:pPr>
            <a:r>
              <a:rPr lang="en-US" sz="7400" b="1">
                <a:solidFill>
                  <a:srgbClr val="FFFFFF"/>
                </a:solidFill>
                <a:latin typeface="Poppins Ultra-Bold"/>
                <a:ea typeface="Poppins Ultra-Bold"/>
                <a:cs typeface="Poppins Ultra-Bold"/>
                <a:sym typeface="Poppins Ultra-Bold"/>
              </a:rPr>
              <a:t>03</a:t>
            </a:r>
          </a:p>
        </p:txBody>
      </p:sp>
      <p:sp>
        <p:nvSpPr>
          <p:cNvPr id="6" name="AutoShape 6"/>
          <p:cNvSpPr/>
          <p:nvPr/>
        </p:nvSpPr>
        <p:spPr>
          <a:xfrm>
            <a:off x="11737810" y="6793031"/>
            <a:ext cx="4715393" cy="0"/>
          </a:xfrm>
          <a:prstGeom prst="line">
            <a:avLst/>
          </a:prstGeom>
          <a:ln w="19050" cap="flat">
            <a:solidFill>
              <a:srgbClr val="FFFFFF"/>
            </a:solidFill>
            <a:prstDash val="solid"/>
            <a:headEnd type="none" w="sm" len="sm"/>
            <a:tailEnd type="none" w="sm" len="sm"/>
          </a:ln>
        </p:spPr>
      </p:sp>
      <p:sp>
        <p:nvSpPr>
          <p:cNvPr id="7" name="Freeform 7"/>
          <p:cNvSpPr/>
          <p:nvPr/>
        </p:nvSpPr>
        <p:spPr>
          <a:xfrm>
            <a:off x="527832" y="1106359"/>
            <a:ext cx="1001736" cy="1551735"/>
          </a:xfrm>
          <a:custGeom>
            <a:avLst/>
            <a:gdLst/>
            <a:ahLst/>
            <a:cxnLst/>
            <a:rect l="l" t="t" r="r" b="b"/>
            <a:pathLst>
              <a:path w="1001736" h="1551735">
                <a:moveTo>
                  <a:pt x="0" y="0"/>
                </a:moveTo>
                <a:lnTo>
                  <a:pt x="1001736" y="0"/>
                </a:lnTo>
                <a:lnTo>
                  <a:pt x="1001736" y="1551735"/>
                </a:lnTo>
                <a:lnTo>
                  <a:pt x="0" y="1551735"/>
                </a:lnTo>
                <a:lnTo>
                  <a:pt x="0" y="0"/>
                </a:lnTo>
                <a:close/>
              </a:path>
            </a:pathLst>
          </a:custGeom>
          <a:blipFill>
            <a:blip r:embed="rId4">
              <a:extLst>
                <a:ext uri="{96DAC541-7B7A-43D3-8B79-37D633B846F1}">
                  <asvg:svgBlip xmlns:asvg="http://schemas.microsoft.com/office/drawing/2016/SVG/main" r:embed="rId5"/>
                </a:ext>
              </a:extLst>
            </a:blip>
            <a:stretch>
              <a:fillRect l="-183048"/>
            </a:stretch>
          </a:blipFill>
        </p:spPr>
      </p:sp>
      <p:sp>
        <p:nvSpPr>
          <p:cNvPr id="8" name="Freeform 8"/>
          <p:cNvSpPr/>
          <p:nvPr/>
        </p:nvSpPr>
        <p:spPr>
          <a:xfrm>
            <a:off x="17201114" y="7891795"/>
            <a:ext cx="1001736" cy="1551735"/>
          </a:xfrm>
          <a:custGeom>
            <a:avLst/>
            <a:gdLst/>
            <a:ahLst/>
            <a:cxnLst/>
            <a:rect l="l" t="t" r="r" b="b"/>
            <a:pathLst>
              <a:path w="1001736" h="1551735">
                <a:moveTo>
                  <a:pt x="0" y="0"/>
                </a:moveTo>
                <a:lnTo>
                  <a:pt x="1001735" y="0"/>
                </a:lnTo>
                <a:lnTo>
                  <a:pt x="1001735" y="1551735"/>
                </a:lnTo>
                <a:lnTo>
                  <a:pt x="0" y="1551735"/>
                </a:lnTo>
                <a:lnTo>
                  <a:pt x="0" y="0"/>
                </a:lnTo>
                <a:close/>
              </a:path>
            </a:pathLst>
          </a:custGeom>
          <a:blipFill>
            <a:blip r:embed="rId4">
              <a:extLst>
                <a:ext uri="{96DAC541-7B7A-43D3-8B79-37D633B846F1}">
                  <asvg:svgBlip xmlns:asvg="http://schemas.microsoft.com/office/drawing/2016/SVG/main" r:embed="rId5"/>
                </a:ext>
              </a:extLst>
            </a:blip>
            <a:stretch>
              <a:fillRect l="-183048"/>
            </a:stretch>
          </a:blipFill>
        </p:spPr>
      </p:sp>
      <p:sp>
        <p:nvSpPr>
          <p:cNvPr id="9" name="TextBox 9"/>
          <p:cNvSpPr txBox="1"/>
          <p:nvPr/>
        </p:nvSpPr>
        <p:spPr>
          <a:xfrm>
            <a:off x="527832" y="5632272"/>
            <a:ext cx="1456545" cy="1042615"/>
          </a:xfrm>
          <a:prstGeom prst="rect">
            <a:avLst/>
          </a:prstGeom>
        </p:spPr>
        <p:txBody>
          <a:bodyPr lIns="0" tIns="0" rIns="0" bIns="0" rtlCol="0" anchor="t">
            <a:spAutoFit/>
          </a:bodyPr>
          <a:lstStyle/>
          <a:p>
            <a:pPr algn="l">
              <a:lnSpc>
                <a:spcPts val="7300"/>
              </a:lnSpc>
            </a:pPr>
            <a:r>
              <a:rPr lang="en-US" sz="7300" b="1">
                <a:solidFill>
                  <a:srgbClr val="FFFFFF"/>
                </a:solidFill>
                <a:latin typeface="Poppins Ultra-Bold"/>
                <a:ea typeface="Poppins Ultra-Bold"/>
                <a:cs typeface="Poppins Ultra-Bold"/>
                <a:sym typeface="Poppins Ultra-Bold"/>
              </a:rPr>
              <a:t>02</a:t>
            </a:r>
          </a:p>
        </p:txBody>
      </p:sp>
      <p:sp>
        <p:nvSpPr>
          <p:cNvPr id="10" name="AutoShape 10"/>
          <p:cNvSpPr/>
          <p:nvPr/>
        </p:nvSpPr>
        <p:spPr>
          <a:xfrm>
            <a:off x="1979052" y="6157708"/>
            <a:ext cx="4720718" cy="0"/>
          </a:xfrm>
          <a:prstGeom prst="line">
            <a:avLst/>
          </a:prstGeom>
          <a:ln w="19050" cap="flat">
            <a:solidFill>
              <a:srgbClr val="FFFFFF"/>
            </a:solidFill>
            <a:prstDash val="solid"/>
            <a:headEnd type="none" w="sm" len="sm"/>
            <a:tailEnd type="none" w="sm" len="sm"/>
          </a:ln>
        </p:spPr>
      </p:sp>
      <p:sp>
        <p:nvSpPr>
          <p:cNvPr id="11" name="TextBox 11"/>
          <p:cNvSpPr txBox="1"/>
          <p:nvPr/>
        </p:nvSpPr>
        <p:spPr>
          <a:xfrm>
            <a:off x="10281265" y="7233360"/>
            <a:ext cx="4551992" cy="509834"/>
          </a:xfrm>
          <a:prstGeom prst="rect">
            <a:avLst/>
          </a:prstGeom>
        </p:spPr>
        <p:txBody>
          <a:bodyPr lIns="0" tIns="0" rIns="0" bIns="0" rtlCol="0" anchor="t">
            <a:spAutoFit/>
          </a:bodyPr>
          <a:lstStyle/>
          <a:p>
            <a:pPr marL="0" lvl="0" indent="0" algn="l">
              <a:lnSpc>
                <a:spcPts val="3919"/>
              </a:lnSpc>
              <a:spcBef>
                <a:spcPct val="0"/>
              </a:spcBef>
            </a:pPr>
            <a:r>
              <a:rPr lang="en-US" sz="2799" b="1">
                <a:solidFill>
                  <a:srgbClr val="FFBF00"/>
                </a:solidFill>
                <a:latin typeface="Poppins Bold"/>
                <a:ea typeface="Poppins Bold"/>
                <a:cs typeface="Poppins Bold"/>
                <a:sym typeface="Poppins Bold"/>
              </a:rPr>
              <a:t>Footer Part : </a:t>
            </a:r>
          </a:p>
        </p:txBody>
      </p:sp>
      <p:sp>
        <p:nvSpPr>
          <p:cNvPr id="12" name="TextBox 12"/>
          <p:cNvSpPr txBox="1"/>
          <p:nvPr/>
        </p:nvSpPr>
        <p:spPr>
          <a:xfrm>
            <a:off x="2911478" y="3582361"/>
            <a:ext cx="4551992" cy="457788"/>
          </a:xfrm>
          <a:prstGeom prst="rect">
            <a:avLst/>
          </a:prstGeom>
        </p:spPr>
        <p:txBody>
          <a:bodyPr lIns="0" tIns="0" rIns="0" bIns="0" rtlCol="0" anchor="t">
            <a:spAutoFit/>
          </a:bodyPr>
          <a:lstStyle/>
          <a:p>
            <a:pPr marL="0" lvl="0" indent="0" algn="l">
              <a:lnSpc>
                <a:spcPts val="3639"/>
              </a:lnSpc>
              <a:spcBef>
                <a:spcPct val="0"/>
              </a:spcBef>
            </a:pPr>
            <a:r>
              <a:rPr lang="en-US" sz="2599" b="1">
                <a:solidFill>
                  <a:srgbClr val="FFBF00"/>
                </a:solidFill>
                <a:latin typeface="Poppins Bold"/>
                <a:ea typeface="Poppins Bold"/>
                <a:cs typeface="Poppins Bold"/>
                <a:sym typeface="Poppins Bold"/>
              </a:rPr>
              <a:t>Header Part :</a:t>
            </a:r>
          </a:p>
        </p:txBody>
      </p:sp>
      <p:sp>
        <p:nvSpPr>
          <p:cNvPr id="13" name="TextBox 13"/>
          <p:cNvSpPr txBox="1"/>
          <p:nvPr/>
        </p:nvSpPr>
        <p:spPr>
          <a:xfrm>
            <a:off x="10281265" y="7718699"/>
            <a:ext cx="6171938" cy="2392208"/>
          </a:xfrm>
          <a:prstGeom prst="rect">
            <a:avLst/>
          </a:prstGeom>
        </p:spPr>
        <p:txBody>
          <a:bodyPr lIns="0" tIns="0" rIns="0" bIns="0" rtlCol="0" anchor="t">
            <a:spAutoFit/>
          </a:bodyPr>
          <a:lstStyle/>
          <a:p>
            <a:pPr algn="just">
              <a:lnSpc>
                <a:spcPts val="3869"/>
              </a:lnSpc>
            </a:pPr>
            <a:r>
              <a:rPr lang="en-US" sz="1800">
                <a:solidFill>
                  <a:srgbClr val="FFFFFF">
                    <a:alpha val="83922"/>
                  </a:srgbClr>
                </a:solidFill>
                <a:latin typeface="Poppins"/>
                <a:ea typeface="Poppins"/>
                <a:cs typeface="Poppins"/>
                <a:sym typeface="Poppins"/>
              </a:rPr>
              <a:t>This Footer part to add “Social Media Links” likes </a:t>
            </a:r>
          </a:p>
          <a:p>
            <a:pPr marL="388620" lvl="1" indent="-194310" algn="just">
              <a:lnSpc>
                <a:spcPts val="3869"/>
              </a:lnSpc>
              <a:buFont typeface="Arial"/>
              <a:buChar char="•"/>
            </a:pPr>
            <a:r>
              <a:rPr lang="en-US" sz="1800">
                <a:solidFill>
                  <a:srgbClr val="FFFFFF">
                    <a:alpha val="83922"/>
                  </a:srgbClr>
                </a:solidFill>
                <a:latin typeface="Poppins"/>
                <a:ea typeface="Poppins"/>
                <a:cs typeface="Poppins"/>
                <a:sym typeface="Poppins"/>
              </a:rPr>
              <a:t>WhatsApp</a:t>
            </a:r>
          </a:p>
          <a:p>
            <a:pPr marL="388620" lvl="1" indent="-194310" algn="just">
              <a:lnSpc>
                <a:spcPts val="3869"/>
              </a:lnSpc>
              <a:buFont typeface="Arial"/>
              <a:buChar char="•"/>
            </a:pPr>
            <a:r>
              <a:rPr lang="en-US" sz="1800">
                <a:solidFill>
                  <a:srgbClr val="FFFFFF">
                    <a:alpha val="83922"/>
                  </a:srgbClr>
                </a:solidFill>
                <a:latin typeface="Poppins"/>
                <a:ea typeface="Poppins"/>
                <a:cs typeface="Poppins"/>
                <a:sym typeface="Poppins"/>
              </a:rPr>
              <a:t>Instagram</a:t>
            </a:r>
          </a:p>
          <a:p>
            <a:pPr marL="388620" lvl="1" indent="-194310" algn="just">
              <a:lnSpc>
                <a:spcPts val="3869"/>
              </a:lnSpc>
              <a:buFont typeface="Arial"/>
              <a:buChar char="•"/>
            </a:pPr>
            <a:r>
              <a:rPr lang="en-US" sz="1800">
                <a:solidFill>
                  <a:srgbClr val="FFFFFF">
                    <a:alpha val="83922"/>
                  </a:srgbClr>
                </a:solidFill>
                <a:latin typeface="Poppins"/>
                <a:ea typeface="Poppins"/>
                <a:cs typeface="Poppins"/>
                <a:sym typeface="Poppins"/>
              </a:rPr>
              <a:t>Facebook</a:t>
            </a:r>
          </a:p>
          <a:p>
            <a:pPr marL="388620" lvl="1" indent="-194310" algn="just">
              <a:lnSpc>
                <a:spcPts val="3869"/>
              </a:lnSpc>
              <a:buFont typeface="Arial"/>
              <a:buChar char="•"/>
            </a:pPr>
            <a:r>
              <a:rPr lang="en-US" sz="1800">
                <a:solidFill>
                  <a:srgbClr val="FFFFFF">
                    <a:alpha val="83922"/>
                  </a:srgbClr>
                </a:solidFill>
                <a:latin typeface="Poppins"/>
                <a:ea typeface="Poppins"/>
                <a:cs typeface="Poppins"/>
                <a:sym typeface="Poppins"/>
              </a:rPr>
              <a:t>Gmail</a:t>
            </a:r>
          </a:p>
        </p:txBody>
      </p:sp>
      <p:sp>
        <p:nvSpPr>
          <p:cNvPr id="14" name="TextBox 14"/>
          <p:cNvSpPr txBox="1"/>
          <p:nvPr/>
        </p:nvSpPr>
        <p:spPr>
          <a:xfrm>
            <a:off x="2794303" y="4279469"/>
            <a:ext cx="8550907" cy="1344839"/>
          </a:xfrm>
          <a:prstGeom prst="rect">
            <a:avLst/>
          </a:prstGeom>
        </p:spPr>
        <p:txBody>
          <a:bodyPr lIns="0" tIns="0" rIns="0" bIns="0" rtlCol="0" anchor="t">
            <a:spAutoFit/>
          </a:bodyPr>
          <a:lstStyle/>
          <a:p>
            <a:pPr marL="361248" lvl="1" indent="-180624" algn="just">
              <a:lnSpc>
                <a:spcPts val="2141"/>
              </a:lnSpc>
              <a:buFont typeface="Arial"/>
              <a:buChar char="•"/>
            </a:pPr>
            <a:r>
              <a:rPr lang="en-US" sz="1673" b="1" spc="98">
                <a:solidFill>
                  <a:srgbClr val="FFFFFF">
                    <a:alpha val="83922"/>
                  </a:srgbClr>
                </a:solidFill>
                <a:latin typeface="Poppins Bold"/>
                <a:ea typeface="Poppins Bold"/>
                <a:cs typeface="Poppins Bold"/>
                <a:sym typeface="Poppins Bold"/>
              </a:rPr>
              <a:t>Home </a:t>
            </a:r>
            <a:r>
              <a:rPr lang="en-US" sz="1673" spc="98">
                <a:solidFill>
                  <a:srgbClr val="FFFFFF">
                    <a:alpha val="83922"/>
                  </a:srgbClr>
                </a:solidFill>
                <a:latin typeface="Poppins"/>
                <a:ea typeface="Poppins"/>
                <a:cs typeface="Poppins"/>
                <a:sym typeface="Poppins"/>
              </a:rPr>
              <a:t>: Return to the main page of the Student Management System.</a:t>
            </a:r>
          </a:p>
          <a:p>
            <a:pPr marL="361248" lvl="1" indent="-180624" algn="just">
              <a:lnSpc>
                <a:spcPts val="2141"/>
              </a:lnSpc>
              <a:buFont typeface="Arial"/>
              <a:buChar char="•"/>
            </a:pPr>
            <a:r>
              <a:rPr lang="en-US" sz="1673" b="1" spc="98">
                <a:solidFill>
                  <a:srgbClr val="FFFFFF">
                    <a:alpha val="83922"/>
                  </a:srgbClr>
                </a:solidFill>
                <a:latin typeface="Poppins Bold"/>
                <a:ea typeface="Poppins Bold"/>
                <a:cs typeface="Poppins Bold"/>
                <a:sym typeface="Poppins Bold"/>
              </a:rPr>
              <a:t>Student </a:t>
            </a:r>
            <a:r>
              <a:rPr lang="en-US" sz="1673" spc="98">
                <a:solidFill>
                  <a:srgbClr val="FFFFFF">
                    <a:alpha val="83922"/>
                  </a:srgbClr>
                </a:solidFill>
                <a:latin typeface="Poppins"/>
                <a:ea typeface="Poppins"/>
                <a:cs typeface="Poppins"/>
                <a:sym typeface="Poppins"/>
              </a:rPr>
              <a:t>: Access student features like profiles, grades, and schedules.</a:t>
            </a:r>
          </a:p>
          <a:p>
            <a:pPr marL="361248" lvl="1" indent="-180624" algn="just">
              <a:lnSpc>
                <a:spcPts val="2141"/>
              </a:lnSpc>
              <a:buFont typeface="Arial"/>
              <a:buChar char="•"/>
            </a:pPr>
            <a:r>
              <a:rPr lang="en-US" sz="1673" b="1" spc="98">
                <a:solidFill>
                  <a:srgbClr val="FFFFFF">
                    <a:alpha val="83922"/>
                  </a:srgbClr>
                </a:solidFill>
                <a:latin typeface="Poppins Bold"/>
                <a:ea typeface="Poppins Bold"/>
                <a:cs typeface="Poppins Bold"/>
                <a:sym typeface="Poppins Bold"/>
              </a:rPr>
              <a:t>Course </a:t>
            </a:r>
            <a:r>
              <a:rPr lang="en-US" sz="1673" spc="98">
                <a:solidFill>
                  <a:srgbClr val="FFFFFF">
                    <a:alpha val="83922"/>
                  </a:srgbClr>
                </a:solidFill>
                <a:latin typeface="Poppins"/>
                <a:ea typeface="Poppins"/>
                <a:cs typeface="Poppins"/>
                <a:sym typeface="Poppins"/>
              </a:rPr>
              <a:t>: Explore courses, materials, and enrollment options.</a:t>
            </a:r>
          </a:p>
          <a:p>
            <a:pPr marL="361248" lvl="1" indent="-180624" algn="just">
              <a:lnSpc>
                <a:spcPts val="2141"/>
              </a:lnSpc>
              <a:buFont typeface="Arial"/>
              <a:buChar char="•"/>
            </a:pPr>
            <a:r>
              <a:rPr lang="en-US" sz="1673" b="1" spc="98">
                <a:solidFill>
                  <a:srgbClr val="FFFFFF">
                    <a:alpha val="83922"/>
                  </a:srgbClr>
                </a:solidFill>
                <a:latin typeface="Poppins Bold"/>
                <a:ea typeface="Poppins Bold"/>
                <a:cs typeface="Poppins Bold"/>
                <a:sym typeface="Poppins Bold"/>
              </a:rPr>
              <a:t>Content </a:t>
            </a:r>
            <a:r>
              <a:rPr lang="en-US" sz="1673" spc="98">
                <a:solidFill>
                  <a:srgbClr val="FFFFFF">
                    <a:alpha val="83922"/>
                  </a:srgbClr>
                </a:solidFill>
                <a:latin typeface="Poppins"/>
                <a:ea typeface="Poppins"/>
                <a:cs typeface="Poppins"/>
                <a:sym typeface="Poppins"/>
              </a:rPr>
              <a:t>: Access resources, tutorials, and support documentation.</a:t>
            </a:r>
          </a:p>
        </p:txBody>
      </p:sp>
      <p:sp>
        <p:nvSpPr>
          <p:cNvPr id="15" name="TextBox 15"/>
          <p:cNvSpPr txBox="1"/>
          <p:nvPr/>
        </p:nvSpPr>
        <p:spPr>
          <a:xfrm>
            <a:off x="17701981" y="9706066"/>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Canva Sans"/>
                <a:ea typeface="Canva Sans"/>
                <a:cs typeface="Canva Sans"/>
                <a:sym typeface="Canva Sans"/>
              </a:rPr>
              <a:t>7</a:t>
            </a:r>
          </a:p>
        </p:txBody>
      </p:sp>
      <p:sp>
        <p:nvSpPr>
          <p:cNvPr id="16" name="TextBox 16"/>
          <p:cNvSpPr txBox="1"/>
          <p:nvPr/>
        </p:nvSpPr>
        <p:spPr>
          <a:xfrm>
            <a:off x="15678104" y="345270"/>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17" name="TextBox 17"/>
          <p:cNvSpPr txBox="1"/>
          <p:nvPr/>
        </p:nvSpPr>
        <p:spPr>
          <a:xfrm>
            <a:off x="832636" y="354795"/>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8" name="TextBox 18"/>
          <p:cNvSpPr txBox="1"/>
          <p:nvPr/>
        </p:nvSpPr>
        <p:spPr>
          <a:xfrm>
            <a:off x="1412459" y="1004367"/>
            <a:ext cx="15201900" cy="1365054"/>
          </a:xfrm>
          <a:prstGeom prst="rect">
            <a:avLst/>
          </a:prstGeom>
        </p:spPr>
        <p:txBody>
          <a:bodyPr lIns="0" tIns="0" rIns="0" bIns="0" rtlCol="0" anchor="t">
            <a:spAutoFit/>
          </a:bodyPr>
          <a:lstStyle/>
          <a:p>
            <a:pPr algn="ctr">
              <a:lnSpc>
                <a:spcPts val="9520"/>
              </a:lnSpc>
            </a:pPr>
            <a:r>
              <a:rPr lang="en-US" sz="9520" b="1">
                <a:solidFill>
                  <a:srgbClr val="FFFFFF"/>
                </a:solidFill>
                <a:latin typeface="Poppins Ultra-Bold"/>
                <a:ea typeface="Poppins Ultra-Bold"/>
                <a:cs typeface="Poppins Ultra-Bold"/>
                <a:sym typeface="Poppins Ultra-Bold"/>
              </a:rPr>
              <a:t>HOME PAGE LAYOUT</a:t>
            </a:r>
          </a:p>
        </p:txBody>
      </p:sp>
      <p:sp>
        <p:nvSpPr>
          <p:cNvPr id="19" name="TextBox 19"/>
          <p:cNvSpPr txBox="1"/>
          <p:nvPr/>
        </p:nvSpPr>
        <p:spPr>
          <a:xfrm>
            <a:off x="527832" y="6550785"/>
            <a:ext cx="4551992" cy="483870"/>
          </a:xfrm>
          <a:prstGeom prst="rect">
            <a:avLst/>
          </a:prstGeom>
        </p:spPr>
        <p:txBody>
          <a:bodyPr lIns="0" tIns="0" rIns="0" bIns="0" rtlCol="0" anchor="t">
            <a:spAutoFit/>
          </a:bodyPr>
          <a:lstStyle/>
          <a:p>
            <a:pPr marL="0" lvl="0" indent="0" algn="l">
              <a:lnSpc>
                <a:spcPts val="3779"/>
              </a:lnSpc>
              <a:spcBef>
                <a:spcPct val="0"/>
              </a:spcBef>
            </a:pPr>
            <a:r>
              <a:rPr lang="en-US" sz="2699" b="1">
                <a:solidFill>
                  <a:srgbClr val="FFBF00"/>
                </a:solidFill>
                <a:latin typeface="Poppins Bold"/>
                <a:ea typeface="Poppins Bold"/>
                <a:cs typeface="Poppins Bold"/>
                <a:sym typeface="Poppins Bold"/>
              </a:rPr>
              <a:t>Main Section :</a:t>
            </a:r>
          </a:p>
        </p:txBody>
      </p:sp>
      <p:sp>
        <p:nvSpPr>
          <p:cNvPr id="20" name="TextBox 20"/>
          <p:cNvSpPr txBox="1"/>
          <p:nvPr/>
        </p:nvSpPr>
        <p:spPr>
          <a:xfrm>
            <a:off x="473097" y="7017238"/>
            <a:ext cx="9188264" cy="3093669"/>
          </a:xfrm>
          <a:prstGeom prst="rect">
            <a:avLst/>
          </a:prstGeom>
        </p:spPr>
        <p:txBody>
          <a:bodyPr lIns="0" tIns="0" rIns="0" bIns="0" rtlCol="0" anchor="t">
            <a:spAutoFit/>
          </a:bodyPr>
          <a:lstStyle/>
          <a:p>
            <a:pPr marL="360554" lvl="1" indent="-180277" algn="just">
              <a:lnSpc>
                <a:spcPts val="3590"/>
              </a:lnSpc>
              <a:buFont typeface="Arial"/>
              <a:buChar char="•"/>
            </a:pPr>
            <a:r>
              <a:rPr lang="en-US" sz="1670" b="1">
                <a:solidFill>
                  <a:srgbClr val="FFFFFF">
                    <a:alpha val="83922"/>
                  </a:srgbClr>
                </a:solidFill>
                <a:latin typeface="Poppins Bold"/>
                <a:ea typeface="Poppins Bold"/>
                <a:cs typeface="Poppins Bold"/>
                <a:sym typeface="Poppins Bold"/>
              </a:rPr>
              <a:t>Welcome Message :</a:t>
            </a:r>
            <a:r>
              <a:rPr lang="en-US" sz="1670">
                <a:solidFill>
                  <a:srgbClr val="FFFFFF">
                    <a:alpha val="83922"/>
                  </a:srgbClr>
                </a:solidFill>
                <a:latin typeface="Poppins"/>
                <a:ea typeface="Poppins"/>
                <a:cs typeface="Poppins"/>
                <a:sym typeface="Poppins"/>
              </a:rPr>
              <a:t> </a:t>
            </a:r>
          </a:p>
          <a:p>
            <a:pPr marL="721107" lvl="2" indent="-240369" algn="just">
              <a:lnSpc>
                <a:spcPts val="3590"/>
              </a:lnSpc>
              <a:buFont typeface="Arial"/>
              <a:buChar char="⚬"/>
            </a:pPr>
            <a:r>
              <a:rPr lang="en-US" sz="1670">
                <a:solidFill>
                  <a:srgbClr val="FFFFFF">
                    <a:alpha val="83922"/>
                  </a:srgbClr>
                </a:solidFill>
                <a:latin typeface="Poppins"/>
                <a:ea typeface="Poppins"/>
                <a:cs typeface="Poppins"/>
                <a:sym typeface="Poppins"/>
              </a:rPr>
              <a:t>"Welcome to Student Management System" sets a positive tone, emphasizing its purpose to enhance student management and the educational experience.</a:t>
            </a:r>
          </a:p>
          <a:p>
            <a:pPr marL="360554" lvl="1" indent="-180277" algn="just">
              <a:lnSpc>
                <a:spcPts val="3590"/>
              </a:lnSpc>
              <a:buFont typeface="Arial"/>
              <a:buChar char="•"/>
            </a:pPr>
            <a:r>
              <a:rPr lang="en-US" sz="1670" b="1">
                <a:solidFill>
                  <a:srgbClr val="FFFFFF">
                    <a:alpha val="83922"/>
                  </a:srgbClr>
                </a:solidFill>
                <a:latin typeface="Poppins Bold"/>
                <a:ea typeface="Poppins Bold"/>
                <a:cs typeface="Poppins Bold"/>
                <a:sym typeface="Poppins Bold"/>
              </a:rPr>
              <a:t>Options :</a:t>
            </a:r>
          </a:p>
          <a:p>
            <a:pPr marL="721107" lvl="2" indent="-240369" algn="just">
              <a:lnSpc>
                <a:spcPts val="3590"/>
              </a:lnSpc>
              <a:buFont typeface="Arial"/>
              <a:buChar char="⚬"/>
            </a:pPr>
            <a:r>
              <a:rPr lang="en-US" sz="1670" b="1">
                <a:solidFill>
                  <a:srgbClr val="FFFFFF">
                    <a:alpha val="83922"/>
                  </a:srgbClr>
                </a:solidFill>
                <a:latin typeface="Poppins Bold"/>
                <a:ea typeface="Poppins Bold"/>
                <a:cs typeface="Poppins Bold"/>
                <a:sym typeface="Poppins Bold"/>
              </a:rPr>
              <a:t>Register :</a:t>
            </a:r>
            <a:r>
              <a:rPr lang="en-US" sz="1670">
                <a:solidFill>
                  <a:srgbClr val="FFFFFF">
                    <a:alpha val="83922"/>
                  </a:srgbClr>
                </a:solidFill>
                <a:latin typeface="Poppins"/>
                <a:ea typeface="Poppins"/>
                <a:cs typeface="Poppins"/>
                <a:sym typeface="Poppins"/>
              </a:rPr>
              <a:t> A button for new users to create accounts and set up profiles.</a:t>
            </a:r>
          </a:p>
          <a:p>
            <a:pPr marL="721107" lvl="2" indent="-240369" algn="just">
              <a:lnSpc>
                <a:spcPts val="3590"/>
              </a:lnSpc>
              <a:buFont typeface="Arial"/>
              <a:buChar char="⚬"/>
            </a:pPr>
            <a:r>
              <a:rPr lang="en-US" sz="1670" b="1">
                <a:solidFill>
                  <a:srgbClr val="FFFFFF">
                    <a:alpha val="83922"/>
                  </a:srgbClr>
                </a:solidFill>
                <a:latin typeface="Poppins Bold"/>
                <a:ea typeface="Poppins Bold"/>
                <a:cs typeface="Poppins Bold"/>
                <a:sym typeface="Poppins Bold"/>
              </a:rPr>
              <a:t>Login :</a:t>
            </a:r>
            <a:r>
              <a:rPr lang="en-US" sz="1670">
                <a:solidFill>
                  <a:srgbClr val="FFFFFF">
                    <a:alpha val="83922"/>
                  </a:srgbClr>
                </a:solidFill>
                <a:latin typeface="Poppins"/>
                <a:ea typeface="Poppins"/>
                <a:cs typeface="Poppins"/>
                <a:sym typeface="Poppins"/>
              </a:rPr>
              <a:t> A button for returning users to access accounts and manage courses, view grades, and use personalized features.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a:off x="-2701287" y="883365"/>
            <a:ext cx="4995862" cy="4995862"/>
          </a:xfrm>
          <a:custGeom>
            <a:avLst/>
            <a:gdLst/>
            <a:ahLst/>
            <a:cxnLst/>
            <a:rect l="l" t="t" r="r" b="b"/>
            <a:pathLst>
              <a:path w="4995862" h="4995862">
                <a:moveTo>
                  <a:pt x="0" y="0"/>
                </a:moveTo>
                <a:lnTo>
                  <a:pt x="4995862" y="0"/>
                </a:lnTo>
                <a:lnTo>
                  <a:pt x="4995862" y="4995862"/>
                </a:lnTo>
                <a:lnTo>
                  <a:pt x="0" y="4995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23568" y="4555748"/>
            <a:ext cx="7306971" cy="4445377"/>
            <a:chOff x="0" y="0"/>
            <a:chExt cx="1924470" cy="1170799"/>
          </a:xfrm>
        </p:grpSpPr>
        <p:sp>
          <p:nvSpPr>
            <p:cNvPr id="4" name="Freeform 4"/>
            <p:cNvSpPr/>
            <p:nvPr/>
          </p:nvSpPr>
          <p:spPr>
            <a:xfrm>
              <a:off x="0" y="0"/>
              <a:ext cx="1924470" cy="1170799"/>
            </a:xfrm>
            <a:custGeom>
              <a:avLst/>
              <a:gdLst/>
              <a:ahLst/>
              <a:cxnLst/>
              <a:rect l="l" t="t" r="r" b="b"/>
              <a:pathLst>
                <a:path w="1924470" h="1170799">
                  <a:moveTo>
                    <a:pt x="41321" y="0"/>
                  </a:moveTo>
                  <a:lnTo>
                    <a:pt x="1883148" y="0"/>
                  </a:lnTo>
                  <a:cubicBezTo>
                    <a:pt x="1894107" y="0"/>
                    <a:pt x="1904618" y="4354"/>
                    <a:pt x="1912367" y="12103"/>
                  </a:cubicBezTo>
                  <a:cubicBezTo>
                    <a:pt x="1920116" y="19852"/>
                    <a:pt x="1924470" y="30362"/>
                    <a:pt x="1924470" y="41321"/>
                  </a:cubicBezTo>
                  <a:lnTo>
                    <a:pt x="1924470" y="1129477"/>
                  </a:lnTo>
                  <a:cubicBezTo>
                    <a:pt x="1924470" y="1140436"/>
                    <a:pt x="1920116" y="1150947"/>
                    <a:pt x="1912367" y="1158696"/>
                  </a:cubicBezTo>
                  <a:cubicBezTo>
                    <a:pt x="1904618" y="1166445"/>
                    <a:pt x="1894107" y="1170799"/>
                    <a:pt x="1883148" y="1170799"/>
                  </a:cubicBezTo>
                  <a:lnTo>
                    <a:pt x="41321" y="1170799"/>
                  </a:lnTo>
                  <a:cubicBezTo>
                    <a:pt x="30362" y="1170799"/>
                    <a:pt x="19852" y="1166445"/>
                    <a:pt x="12103" y="1158696"/>
                  </a:cubicBezTo>
                  <a:cubicBezTo>
                    <a:pt x="4354" y="1150947"/>
                    <a:pt x="0" y="1140436"/>
                    <a:pt x="0" y="1129477"/>
                  </a:cubicBezTo>
                  <a:lnTo>
                    <a:pt x="0" y="41321"/>
                  </a:lnTo>
                  <a:cubicBezTo>
                    <a:pt x="0" y="30362"/>
                    <a:pt x="4354" y="19852"/>
                    <a:pt x="12103" y="12103"/>
                  </a:cubicBezTo>
                  <a:cubicBezTo>
                    <a:pt x="19852" y="4354"/>
                    <a:pt x="30362" y="0"/>
                    <a:pt x="41321" y="0"/>
                  </a:cubicBezTo>
                  <a:close/>
                </a:path>
              </a:pathLst>
            </a:custGeom>
            <a:solidFill>
              <a:srgbClr val="000000">
                <a:alpha val="0"/>
              </a:srgbClr>
            </a:solidFill>
            <a:ln w="28575" cap="rnd">
              <a:solidFill>
                <a:srgbClr val="FFBF00"/>
              </a:solidFill>
              <a:prstDash val="solid"/>
              <a:round/>
            </a:ln>
          </p:spPr>
        </p:sp>
        <p:sp>
          <p:nvSpPr>
            <p:cNvPr id="5" name="TextBox 5"/>
            <p:cNvSpPr txBox="1"/>
            <p:nvPr/>
          </p:nvSpPr>
          <p:spPr>
            <a:xfrm>
              <a:off x="0" y="-66675"/>
              <a:ext cx="1924470" cy="1237474"/>
            </a:xfrm>
            <a:prstGeom prst="rect">
              <a:avLst/>
            </a:prstGeom>
          </p:spPr>
          <p:txBody>
            <a:bodyPr lIns="50800" tIns="50800" rIns="50800" bIns="50800" rtlCol="0" anchor="ctr"/>
            <a:lstStyle/>
            <a:p>
              <a:pPr algn="ctr">
                <a:lnSpc>
                  <a:spcPts val="3359"/>
                </a:lnSpc>
              </a:pPr>
              <a:endParaRPr/>
            </a:p>
          </p:txBody>
        </p:sp>
      </p:grpSp>
      <p:sp>
        <p:nvSpPr>
          <p:cNvPr id="6" name="Freeform 6"/>
          <p:cNvSpPr/>
          <p:nvPr/>
        </p:nvSpPr>
        <p:spPr>
          <a:xfrm rot="2921188">
            <a:off x="15386942" y="8062979"/>
            <a:ext cx="4995862" cy="4995862"/>
          </a:xfrm>
          <a:custGeom>
            <a:avLst/>
            <a:gdLst/>
            <a:ahLst/>
            <a:cxnLst/>
            <a:rect l="l" t="t" r="r" b="b"/>
            <a:pathLst>
              <a:path w="4995862" h="4995862">
                <a:moveTo>
                  <a:pt x="0" y="0"/>
                </a:moveTo>
                <a:lnTo>
                  <a:pt x="4995863" y="0"/>
                </a:lnTo>
                <a:lnTo>
                  <a:pt x="4995863" y="4995862"/>
                </a:lnTo>
                <a:lnTo>
                  <a:pt x="0" y="4995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5534503" y="1028700"/>
            <a:ext cx="4995862" cy="4995862"/>
          </a:xfrm>
          <a:custGeom>
            <a:avLst/>
            <a:gdLst/>
            <a:ahLst/>
            <a:cxnLst/>
            <a:rect l="l" t="t" r="r" b="b"/>
            <a:pathLst>
              <a:path w="4995862" h="4995862">
                <a:moveTo>
                  <a:pt x="0" y="0"/>
                </a:moveTo>
                <a:lnTo>
                  <a:pt x="4995862" y="0"/>
                </a:lnTo>
                <a:lnTo>
                  <a:pt x="4995862" y="4995862"/>
                </a:lnTo>
                <a:lnTo>
                  <a:pt x="0" y="4995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8" name="Group 8"/>
          <p:cNvGrpSpPr/>
          <p:nvPr/>
        </p:nvGrpSpPr>
        <p:grpSpPr>
          <a:xfrm>
            <a:off x="9457461" y="4555748"/>
            <a:ext cx="7306971" cy="4445377"/>
            <a:chOff x="0" y="0"/>
            <a:chExt cx="1924470" cy="1170799"/>
          </a:xfrm>
        </p:grpSpPr>
        <p:sp>
          <p:nvSpPr>
            <p:cNvPr id="9" name="Freeform 9"/>
            <p:cNvSpPr/>
            <p:nvPr/>
          </p:nvSpPr>
          <p:spPr>
            <a:xfrm>
              <a:off x="0" y="0"/>
              <a:ext cx="1924470" cy="1170799"/>
            </a:xfrm>
            <a:custGeom>
              <a:avLst/>
              <a:gdLst/>
              <a:ahLst/>
              <a:cxnLst/>
              <a:rect l="l" t="t" r="r" b="b"/>
              <a:pathLst>
                <a:path w="1924470" h="1170799">
                  <a:moveTo>
                    <a:pt x="41321" y="0"/>
                  </a:moveTo>
                  <a:lnTo>
                    <a:pt x="1883148" y="0"/>
                  </a:lnTo>
                  <a:cubicBezTo>
                    <a:pt x="1894107" y="0"/>
                    <a:pt x="1904618" y="4354"/>
                    <a:pt x="1912367" y="12103"/>
                  </a:cubicBezTo>
                  <a:cubicBezTo>
                    <a:pt x="1920116" y="19852"/>
                    <a:pt x="1924470" y="30362"/>
                    <a:pt x="1924470" y="41321"/>
                  </a:cubicBezTo>
                  <a:lnTo>
                    <a:pt x="1924470" y="1129477"/>
                  </a:lnTo>
                  <a:cubicBezTo>
                    <a:pt x="1924470" y="1140436"/>
                    <a:pt x="1920116" y="1150947"/>
                    <a:pt x="1912367" y="1158696"/>
                  </a:cubicBezTo>
                  <a:cubicBezTo>
                    <a:pt x="1904618" y="1166445"/>
                    <a:pt x="1894107" y="1170799"/>
                    <a:pt x="1883148" y="1170799"/>
                  </a:cubicBezTo>
                  <a:lnTo>
                    <a:pt x="41321" y="1170799"/>
                  </a:lnTo>
                  <a:cubicBezTo>
                    <a:pt x="30362" y="1170799"/>
                    <a:pt x="19852" y="1166445"/>
                    <a:pt x="12103" y="1158696"/>
                  </a:cubicBezTo>
                  <a:cubicBezTo>
                    <a:pt x="4354" y="1150947"/>
                    <a:pt x="0" y="1140436"/>
                    <a:pt x="0" y="1129477"/>
                  </a:cubicBezTo>
                  <a:lnTo>
                    <a:pt x="0" y="41321"/>
                  </a:lnTo>
                  <a:cubicBezTo>
                    <a:pt x="0" y="30362"/>
                    <a:pt x="4354" y="19852"/>
                    <a:pt x="12103" y="12103"/>
                  </a:cubicBezTo>
                  <a:cubicBezTo>
                    <a:pt x="19852" y="4354"/>
                    <a:pt x="30362" y="0"/>
                    <a:pt x="41321" y="0"/>
                  </a:cubicBezTo>
                  <a:close/>
                </a:path>
              </a:pathLst>
            </a:custGeom>
            <a:solidFill>
              <a:srgbClr val="FFBF00"/>
            </a:solidFill>
            <a:ln cap="rnd">
              <a:noFill/>
              <a:prstDash val="solid"/>
              <a:round/>
            </a:ln>
          </p:spPr>
        </p:sp>
        <p:sp>
          <p:nvSpPr>
            <p:cNvPr id="10" name="TextBox 10"/>
            <p:cNvSpPr txBox="1"/>
            <p:nvPr/>
          </p:nvSpPr>
          <p:spPr>
            <a:xfrm>
              <a:off x="0" y="-66675"/>
              <a:ext cx="1924470" cy="1237474"/>
            </a:xfrm>
            <a:prstGeom prst="rect">
              <a:avLst/>
            </a:prstGeom>
          </p:spPr>
          <p:txBody>
            <a:bodyPr lIns="50800" tIns="50800" rIns="50800" bIns="50800" rtlCol="0" anchor="ctr"/>
            <a:lstStyle/>
            <a:p>
              <a:pPr algn="ctr">
                <a:lnSpc>
                  <a:spcPts val="3359"/>
                </a:lnSpc>
              </a:pPr>
              <a:endParaRPr/>
            </a:p>
          </p:txBody>
        </p:sp>
      </p:grpSp>
      <p:sp>
        <p:nvSpPr>
          <p:cNvPr id="11" name="Freeform 11"/>
          <p:cNvSpPr/>
          <p:nvPr/>
        </p:nvSpPr>
        <p:spPr>
          <a:xfrm>
            <a:off x="-2094805" y="8316011"/>
            <a:ext cx="4995862" cy="4995863"/>
          </a:xfrm>
          <a:custGeom>
            <a:avLst/>
            <a:gdLst/>
            <a:ahLst/>
            <a:cxnLst/>
            <a:rect l="l" t="t" r="r" b="b"/>
            <a:pathLst>
              <a:path w="4995862" h="4995863">
                <a:moveTo>
                  <a:pt x="0" y="0"/>
                </a:moveTo>
                <a:lnTo>
                  <a:pt x="4995863" y="0"/>
                </a:lnTo>
                <a:lnTo>
                  <a:pt x="4995863" y="4995862"/>
                </a:lnTo>
                <a:lnTo>
                  <a:pt x="0" y="49958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TextBox 12"/>
          <p:cNvSpPr txBox="1"/>
          <p:nvPr/>
        </p:nvSpPr>
        <p:spPr>
          <a:xfrm>
            <a:off x="1543050" y="1429385"/>
            <a:ext cx="15201900" cy="2574024"/>
          </a:xfrm>
          <a:prstGeom prst="rect">
            <a:avLst/>
          </a:prstGeom>
        </p:spPr>
        <p:txBody>
          <a:bodyPr lIns="0" tIns="0" rIns="0" bIns="0" rtlCol="0" anchor="t">
            <a:spAutoFit/>
          </a:bodyPr>
          <a:lstStyle/>
          <a:p>
            <a:pPr algn="ctr">
              <a:lnSpc>
                <a:spcPts val="9520"/>
              </a:lnSpc>
            </a:pPr>
            <a:r>
              <a:rPr lang="en-US" sz="9520" b="1">
                <a:solidFill>
                  <a:srgbClr val="FFFFFF"/>
                </a:solidFill>
                <a:latin typeface="Poppins Ultra-Bold"/>
                <a:ea typeface="Poppins Ultra-Bold"/>
                <a:cs typeface="Poppins Ultra-Bold"/>
                <a:sym typeface="Poppins Ultra-Bold"/>
              </a:rPr>
              <a:t>USER REGISTRATION AND LOGIN</a:t>
            </a:r>
          </a:p>
        </p:txBody>
      </p:sp>
      <p:sp>
        <p:nvSpPr>
          <p:cNvPr id="13" name="TextBox 13"/>
          <p:cNvSpPr txBox="1"/>
          <p:nvPr/>
        </p:nvSpPr>
        <p:spPr>
          <a:xfrm>
            <a:off x="2901058" y="4781550"/>
            <a:ext cx="4551992" cy="509834"/>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FFFFFF"/>
                </a:solidFill>
                <a:latin typeface="Poppins Bold"/>
                <a:ea typeface="Poppins Bold"/>
                <a:cs typeface="Poppins Bold"/>
                <a:sym typeface="Poppins Bold"/>
              </a:rPr>
              <a:t>User Registration</a:t>
            </a:r>
          </a:p>
        </p:txBody>
      </p:sp>
      <p:sp>
        <p:nvSpPr>
          <p:cNvPr id="14" name="TextBox 14"/>
          <p:cNvSpPr txBox="1"/>
          <p:nvPr/>
        </p:nvSpPr>
        <p:spPr>
          <a:xfrm>
            <a:off x="10834950" y="4869270"/>
            <a:ext cx="4551992" cy="509834"/>
          </a:xfrm>
          <a:prstGeom prst="rect">
            <a:avLst/>
          </a:prstGeom>
        </p:spPr>
        <p:txBody>
          <a:bodyPr lIns="0" tIns="0" rIns="0" bIns="0" rtlCol="0" anchor="t">
            <a:spAutoFit/>
          </a:bodyPr>
          <a:lstStyle/>
          <a:p>
            <a:pPr marL="0" lvl="0" indent="0" algn="ctr">
              <a:lnSpc>
                <a:spcPts val="3919"/>
              </a:lnSpc>
              <a:spcBef>
                <a:spcPct val="0"/>
              </a:spcBef>
            </a:pPr>
            <a:r>
              <a:rPr lang="en-US" sz="2799" b="1">
                <a:solidFill>
                  <a:srgbClr val="000000"/>
                </a:solidFill>
                <a:latin typeface="Poppins Bold"/>
                <a:ea typeface="Poppins Bold"/>
                <a:cs typeface="Poppins Bold"/>
                <a:sym typeface="Poppins Bold"/>
              </a:rPr>
              <a:t>User Login</a:t>
            </a:r>
          </a:p>
        </p:txBody>
      </p:sp>
      <p:sp>
        <p:nvSpPr>
          <p:cNvPr id="15" name="TextBox 15"/>
          <p:cNvSpPr txBox="1"/>
          <p:nvPr/>
        </p:nvSpPr>
        <p:spPr>
          <a:xfrm>
            <a:off x="9760912" y="5538369"/>
            <a:ext cx="6700070" cy="2909202"/>
          </a:xfrm>
          <a:prstGeom prst="rect">
            <a:avLst/>
          </a:prstGeom>
        </p:spPr>
        <p:txBody>
          <a:bodyPr lIns="0" tIns="0" rIns="0" bIns="0" rtlCol="0" anchor="t">
            <a:spAutoFit/>
          </a:bodyPr>
          <a:lstStyle/>
          <a:p>
            <a:pPr marL="0" lvl="0" indent="0" algn="l">
              <a:lnSpc>
                <a:spcPts val="2904"/>
              </a:lnSpc>
            </a:pPr>
            <a:r>
              <a:rPr lang="en-US" sz="2074">
                <a:solidFill>
                  <a:srgbClr val="000000">
                    <a:alpha val="83922"/>
                  </a:srgbClr>
                </a:solidFill>
                <a:latin typeface="Poppins"/>
                <a:ea typeface="Poppins"/>
                <a:cs typeface="Poppins"/>
                <a:sym typeface="Poppins"/>
              </a:rPr>
              <a:t>The Student Management System offers a user-friendly experience for managing academic activities. Students can log in using their username or email for convenience. Once logged in, they can easily manage courses, enroll, track progress, and view grades, empowering them to monitor their academic performance and take control of their educational journey.</a:t>
            </a:r>
          </a:p>
        </p:txBody>
      </p:sp>
      <p:sp>
        <p:nvSpPr>
          <p:cNvPr id="16" name="TextBox 1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FFFFFF"/>
                </a:solidFill>
                <a:latin typeface="Canva Sans Bold"/>
                <a:ea typeface="Canva Sans Bold"/>
                <a:cs typeface="Canva Sans Bold"/>
                <a:sym typeface="Canva Sans Bold"/>
              </a:rPr>
              <a:t>8</a:t>
            </a:r>
          </a:p>
        </p:txBody>
      </p:sp>
      <p:sp>
        <p:nvSpPr>
          <p:cNvPr id="17" name="TextBox 17"/>
          <p:cNvSpPr txBox="1"/>
          <p:nvPr/>
        </p:nvSpPr>
        <p:spPr>
          <a:xfrm>
            <a:off x="15678104" y="583395"/>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18" name="TextBox 18"/>
          <p:cNvSpPr txBox="1"/>
          <p:nvPr/>
        </p:nvSpPr>
        <p:spPr>
          <a:xfrm>
            <a:off x="832636" y="592920"/>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19" name="TextBox 19"/>
          <p:cNvSpPr txBox="1"/>
          <p:nvPr/>
        </p:nvSpPr>
        <p:spPr>
          <a:xfrm>
            <a:off x="1793908" y="5564902"/>
            <a:ext cx="6766291" cy="2864240"/>
          </a:xfrm>
          <a:prstGeom prst="rect">
            <a:avLst/>
          </a:prstGeom>
        </p:spPr>
        <p:txBody>
          <a:bodyPr lIns="0" tIns="0" rIns="0" bIns="0" rtlCol="0" anchor="t">
            <a:spAutoFit/>
          </a:bodyPr>
          <a:lstStyle/>
          <a:p>
            <a:pPr algn="l">
              <a:lnSpc>
                <a:spcPts val="3285"/>
              </a:lnSpc>
            </a:pPr>
            <a:r>
              <a:rPr lang="en-US" sz="2346">
                <a:solidFill>
                  <a:srgbClr val="FFFFFF"/>
                </a:solidFill>
                <a:latin typeface="Arimo"/>
                <a:ea typeface="Arimo"/>
                <a:cs typeface="Arimo"/>
                <a:sym typeface="Arimo"/>
              </a:rPr>
              <a:t>The Student Management System provides a streamlined onboarding process for new users, requiring a unique username, a valid email for verification and notifications, and a secure password that meets specific criteria. These elements ensure a secure and efficient entry point for managing educational needs.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A2E"/>
        </a:solidFill>
        <a:effectLst/>
      </p:bgPr>
    </p:bg>
    <p:spTree>
      <p:nvGrpSpPr>
        <p:cNvPr id="1" name=""/>
        <p:cNvGrpSpPr/>
        <p:nvPr/>
      </p:nvGrpSpPr>
      <p:grpSpPr>
        <a:xfrm>
          <a:off x="0" y="0"/>
          <a:ext cx="0" cy="0"/>
          <a:chOff x="0" y="0"/>
          <a:chExt cx="0" cy="0"/>
        </a:xfrm>
      </p:grpSpPr>
      <p:sp>
        <p:nvSpPr>
          <p:cNvPr id="2" name="Freeform 2"/>
          <p:cNvSpPr/>
          <p:nvPr/>
        </p:nvSpPr>
        <p:spPr>
          <a:xfrm rot="2235396">
            <a:off x="13119810" y="5763751"/>
            <a:ext cx="6989099" cy="6989099"/>
          </a:xfrm>
          <a:custGeom>
            <a:avLst/>
            <a:gdLst/>
            <a:ahLst/>
            <a:cxnLst/>
            <a:rect l="l" t="t" r="r" b="b"/>
            <a:pathLst>
              <a:path w="6989099" h="6989099">
                <a:moveTo>
                  <a:pt x="0" y="0"/>
                </a:moveTo>
                <a:lnTo>
                  <a:pt x="6989099" y="0"/>
                </a:lnTo>
                <a:lnTo>
                  <a:pt x="6989099" y="6989098"/>
                </a:lnTo>
                <a:lnTo>
                  <a:pt x="0" y="6989098"/>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152888" y="1300109"/>
            <a:ext cx="10297411" cy="8856886"/>
            <a:chOff x="0" y="0"/>
            <a:chExt cx="13729881" cy="11809182"/>
          </a:xfrm>
        </p:grpSpPr>
        <p:sp>
          <p:nvSpPr>
            <p:cNvPr id="4" name="Freeform 4"/>
            <p:cNvSpPr/>
            <p:nvPr/>
          </p:nvSpPr>
          <p:spPr>
            <a:xfrm>
              <a:off x="0" y="0"/>
              <a:ext cx="13729881" cy="11008868"/>
            </a:xfrm>
            <a:custGeom>
              <a:avLst/>
              <a:gdLst/>
              <a:ahLst/>
              <a:cxnLst/>
              <a:rect l="l" t="t" r="r" b="b"/>
              <a:pathLst>
                <a:path w="13729881" h="11008868">
                  <a:moveTo>
                    <a:pt x="0" y="0"/>
                  </a:moveTo>
                  <a:lnTo>
                    <a:pt x="13729881" y="0"/>
                  </a:lnTo>
                  <a:lnTo>
                    <a:pt x="13729881" y="11008868"/>
                  </a:lnTo>
                  <a:lnTo>
                    <a:pt x="0" y="11008868"/>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a:off x="7644929" y="9743224"/>
              <a:ext cx="3312760" cy="2065958"/>
            </a:xfrm>
            <a:custGeom>
              <a:avLst/>
              <a:gdLst/>
              <a:ahLst/>
              <a:cxnLst/>
              <a:rect l="l" t="t" r="r" b="b"/>
              <a:pathLst>
                <a:path w="3312760" h="2065958">
                  <a:moveTo>
                    <a:pt x="0" y="0"/>
                  </a:moveTo>
                  <a:lnTo>
                    <a:pt x="3312761" y="0"/>
                  </a:lnTo>
                  <a:lnTo>
                    <a:pt x="3312761" y="2065958"/>
                  </a:lnTo>
                  <a:lnTo>
                    <a:pt x="0" y="20659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sp>
        <p:nvSpPr>
          <p:cNvPr id="6" name="TextBox 6"/>
          <p:cNvSpPr txBox="1"/>
          <p:nvPr/>
        </p:nvSpPr>
        <p:spPr>
          <a:xfrm>
            <a:off x="15678104" y="583395"/>
            <a:ext cx="1872510" cy="424791"/>
          </a:xfrm>
          <a:prstGeom prst="rect">
            <a:avLst/>
          </a:prstGeom>
        </p:spPr>
        <p:txBody>
          <a:bodyPr lIns="0" tIns="0" rIns="0" bIns="0" rtlCol="0" anchor="t">
            <a:spAutoFit/>
          </a:bodyPr>
          <a:lstStyle/>
          <a:p>
            <a:pPr algn="just">
              <a:lnSpc>
                <a:spcPts val="3359"/>
              </a:lnSpc>
              <a:spcBef>
                <a:spcPct val="0"/>
              </a:spcBef>
            </a:pPr>
            <a:r>
              <a:rPr lang="en-US" sz="2400" b="1">
                <a:solidFill>
                  <a:srgbClr val="FFBF00"/>
                </a:solidFill>
                <a:latin typeface="Poppins Bold"/>
                <a:ea typeface="Poppins Bold"/>
                <a:cs typeface="Poppins Bold"/>
                <a:sym typeface="Poppins Bold"/>
              </a:rPr>
              <a:t>Date : </a:t>
            </a:r>
            <a:r>
              <a:rPr lang="en-US" sz="2400">
                <a:solidFill>
                  <a:srgbClr val="FFFFFF"/>
                </a:solidFill>
                <a:latin typeface="Poppins"/>
                <a:ea typeface="Poppins"/>
                <a:cs typeface="Poppins"/>
                <a:sym typeface="Poppins"/>
              </a:rPr>
              <a:t>2025</a:t>
            </a:r>
          </a:p>
        </p:txBody>
      </p:sp>
      <p:sp>
        <p:nvSpPr>
          <p:cNvPr id="7" name="TextBox 7"/>
          <p:cNvSpPr txBox="1"/>
          <p:nvPr/>
        </p:nvSpPr>
        <p:spPr>
          <a:xfrm>
            <a:off x="832636" y="592920"/>
            <a:ext cx="4196117" cy="375261"/>
          </a:xfrm>
          <a:prstGeom prst="rect">
            <a:avLst/>
          </a:prstGeom>
        </p:spPr>
        <p:txBody>
          <a:bodyPr lIns="0" tIns="0" rIns="0" bIns="0" rtlCol="0" anchor="t">
            <a:spAutoFit/>
          </a:bodyPr>
          <a:lstStyle/>
          <a:p>
            <a:pPr algn="l">
              <a:lnSpc>
                <a:spcPts val="2940"/>
              </a:lnSpc>
              <a:spcBef>
                <a:spcPct val="0"/>
              </a:spcBef>
            </a:pPr>
            <a:r>
              <a:rPr lang="en-US" sz="2100">
                <a:solidFill>
                  <a:srgbClr val="FFFFFF"/>
                </a:solidFill>
                <a:latin typeface="Poppins"/>
                <a:ea typeface="Poppins"/>
                <a:cs typeface="Poppins"/>
                <a:sym typeface="Poppins"/>
              </a:rPr>
              <a:t>Student Management System</a:t>
            </a:r>
          </a:p>
        </p:txBody>
      </p:sp>
      <p:sp>
        <p:nvSpPr>
          <p:cNvPr id="8" name="TextBox 8"/>
          <p:cNvSpPr txBox="1"/>
          <p:nvPr/>
        </p:nvSpPr>
        <p:spPr>
          <a:xfrm>
            <a:off x="637274" y="4176087"/>
            <a:ext cx="9237279" cy="5731308"/>
          </a:xfrm>
          <a:prstGeom prst="rect">
            <a:avLst/>
          </a:prstGeom>
        </p:spPr>
        <p:txBody>
          <a:bodyPr lIns="0" tIns="0" rIns="0" bIns="0" rtlCol="0" anchor="t">
            <a:spAutoFit/>
          </a:bodyPr>
          <a:lstStyle/>
          <a:p>
            <a:pPr algn="l">
              <a:lnSpc>
                <a:spcPts val="3264"/>
              </a:lnSpc>
              <a:spcBef>
                <a:spcPct val="0"/>
              </a:spcBef>
            </a:pPr>
            <a:r>
              <a:rPr lang="en-US" sz="2331">
                <a:solidFill>
                  <a:srgbClr val="FFFFFF"/>
                </a:solidFill>
                <a:latin typeface="Poppins"/>
                <a:ea typeface="Poppins"/>
                <a:cs typeface="Poppins"/>
                <a:sym typeface="Poppins"/>
              </a:rPr>
              <a:t>The Student Dashboard is a thoughtfully designed tool that prioritizes ease of use and accessibility for administrators and educators. Its intuitive layout, with a clearly defined header for navigation and a comprehensive view of student information, streamlines the management of student records. Key features such as the powerful search function, refresh capability, and the ability to add new students enhance efficiency and ensure that users can access and update the most accurate data quickly. The Action Column offers practical options for viewing, editing, and deleting records, further supporting effective student data management. Overall, the Student Dashboard is an invaluable resource for educational institutions aiming for seamless student record management and improved decision-making processes.</a:t>
            </a:r>
          </a:p>
        </p:txBody>
      </p:sp>
      <p:sp>
        <p:nvSpPr>
          <p:cNvPr id="9" name="TextBox 9"/>
          <p:cNvSpPr txBox="1"/>
          <p:nvPr/>
        </p:nvSpPr>
        <p:spPr>
          <a:xfrm>
            <a:off x="576602" y="1496789"/>
            <a:ext cx="9237256" cy="2028852"/>
          </a:xfrm>
          <a:prstGeom prst="rect">
            <a:avLst/>
          </a:prstGeom>
        </p:spPr>
        <p:txBody>
          <a:bodyPr lIns="0" tIns="0" rIns="0" bIns="0" rtlCol="0" anchor="t">
            <a:spAutoFit/>
          </a:bodyPr>
          <a:lstStyle/>
          <a:p>
            <a:pPr algn="l">
              <a:lnSpc>
                <a:spcPts val="7501"/>
              </a:lnSpc>
            </a:pPr>
            <a:r>
              <a:rPr lang="en-US" sz="7501" b="1">
                <a:solidFill>
                  <a:srgbClr val="FFFFFF"/>
                </a:solidFill>
                <a:latin typeface="Poppins Ultra-Bold"/>
                <a:ea typeface="Poppins Ultra-Bold"/>
                <a:cs typeface="Poppins Ultra-Bold"/>
                <a:sym typeface="Poppins Ultra-Bold"/>
              </a:rPr>
              <a:t>STUDENT DASHBOARD</a:t>
            </a:r>
          </a:p>
        </p:txBody>
      </p:sp>
      <p:sp>
        <p:nvSpPr>
          <p:cNvPr id="10" name="AutoShape 10"/>
          <p:cNvSpPr/>
          <p:nvPr/>
        </p:nvSpPr>
        <p:spPr>
          <a:xfrm>
            <a:off x="576602" y="3735986"/>
            <a:ext cx="9237256" cy="0"/>
          </a:xfrm>
          <a:prstGeom prst="line">
            <a:avLst/>
          </a:prstGeom>
          <a:ln w="38100" cap="flat">
            <a:solidFill>
              <a:srgbClr val="FFBF00"/>
            </a:solidFill>
            <a:prstDash val="solid"/>
            <a:headEnd type="none" w="sm" len="sm"/>
            <a:tailEnd type="oval" w="lg" len="lg"/>
          </a:ln>
        </p:spPr>
      </p:sp>
      <p:grpSp>
        <p:nvGrpSpPr>
          <p:cNvPr id="11" name="Group 11"/>
          <p:cNvGrpSpPr/>
          <p:nvPr/>
        </p:nvGrpSpPr>
        <p:grpSpPr>
          <a:xfrm>
            <a:off x="424202" y="3945536"/>
            <a:ext cx="9663422" cy="6211459"/>
            <a:chOff x="0" y="0"/>
            <a:chExt cx="2545099" cy="1635940"/>
          </a:xfrm>
        </p:grpSpPr>
        <p:sp>
          <p:nvSpPr>
            <p:cNvPr id="12" name="Freeform 12"/>
            <p:cNvSpPr/>
            <p:nvPr/>
          </p:nvSpPr>
          <p:spPr>
            <a:xfrm>
              <a:off x="0" y="0"/>
              <a:ext cx="2545099" cy="1635940"/>
            </a:xfrm>
            <a:custGeom>
              <a:avLst/>
              <a:gdLst/>
              <a:ahLst/>
              <a:cxnLst/>
              <a:rect l="l" t="t" r="r" b="b"/>
              <a:pathLst>
                <a:path w="2545099" h="1635940">
                  <a:moveTo>
                    <a:pt x="31245" y="0"/>
                  </a:moveTo>
                  <a:lnTo>
                    <a:pt x="2513854" y="0"/>
                  </a:lnTo>
                  <a:cubicBezTo>
                    <a:pt x="2531110" y="0"/>
                    <a:pt x="2545099" y="13989"/>
                    <a:pt x="2545099" y="31245"/>
                  </a:cubicBezTo>
                  <a:lnTo>
                    <a:pt x="2545099" y="1604695"/>
                  </a:lnTo>
                  <a:cubicBezTo>
                    <a:pt x="2545099" y="1621951"/>
                    <a:pt x="2531110" y="1635940"/>
                    <a:pt x="2513854" y="1635940"/>
                  </a:cubicBezTo>
                  <a:lnTo>
                    <a:pt x="31245" y="1635940"/>
                  </a:lnTo>
                  <a:cubicBezTo>
                    <a:pt x="13989" y="1635940"/>
                    <a:pt x="0" y="1621951"/>
                    <a:pt x="0" y="1604695"/>
                  </a:cubicBezTo>
                  <a:lnTo>
                    <a:pt x="0" y="31245"/>
                  </a:lnTo>
                  <a:cubicBezTo>
                    <a:pt x="0" y="13989"/>
                    <a:pt x="13989" y="0"/>
                    <a:pt x="31245" y="0"/>
                  </a:cubicBezTo>
                  <a:close/>
                </a:path>
              </a:pathLst>
            </a:custGeom>
            <a:solidFill>
              <a:srgbClr val="000000">
                <a:alpha val="0"/>
              </a:srgbClr>
            </a:solidFill>
            <a:ln w="28575" cap="rnd">
              <a:solidFill>
                <a:srgbClr val="FFBF00"/>
              </a:solidFill>
              <a:prstDash val="solid"/>
              <a:round/>
            </a:ln>
          </p:spPr>
        </p:sp>
        <p:sp>
          <p:nvSpPr>
            <p:cNvPr id="13" name="TextBox 13"/>
            <p:cNvSpPr txBox="1"/>
            <p:nvPr/>
          </p:nvSpPr>
          <p:spPr>
            <a:xfrm>
              <a:off x="0" y="-66675"/>
              <a:ext cx="2545099" cy="1702615"/>
            </a:xfrm>
            <a:prstGeom prst="rect">
              <a:avLst/>
            </a:prstGeom>
          </p:spPr>
          <p:txBody>
            <a:bodyPr lIns="50800" tIns="50800" rIns="50800" bIns="50800" rtlCol="0" anchor="ctr"/>
            <a:lstStyle/>
            <a:p>
              <a:pPr algn="ctr">
                <a:lnSpc>
                  <a:spcPts val="3359"/>
                </a:lnSpc>
              </a:pPr>
              <a:endParaRPr/>
            </a:p>
          </p:txBody>
        </p:sp>
      </p:grpSp>
      <p:sp>
        <p:nvSpPr>
          <p:cNvPr id="14" name="Freeform 14"/>
          <p:cNvSpPr/>
          <p:nvPr/>
        </p:nvSpPr>
        <p:spPr>
          <a:xfrm rot="2235396">
            <a:off x="6658339" y="-3248024"/>
            <a:ext cx="6989099" cy="6989099"/>
          </a:xfrm>
          <a:custGeom>
            <a:avLst/>
            <a:gdLst/>
            <a:ahLst/>
            <a:cxnLst/>
            <a:rect l="l" t="t" r="r" b="b"/>
            <a:pathLst>
              <a:path w="6989099" h="6989099">
                <a:moveTo>
                  <a:pt x="0" y="0"/>
                </a:moveTo>
                <a:lnTo>
                  <a:pt x="6989098" y="0"/>
                </a:lnTo>
                <a:lnTo>
                  <a:pt x="6989098" y="6989098"/>
                </a:lnTo>
                <a:lnTo>
                  <a:pt x="0" y="6989098"/>
                </a:lnTo>
                <a:lnTo>
                  <a:pt x="0" y="0"/>
                </a:lnTo>
                <a:close/>
              </a:path>
            </a:pathLst>
          </a:custGeom>
          <a:blipFill>
            <a:blip r:embed="rId2">
              <a:alphaModFix amt="37000"/>
              <a:extLst>
                <a:ext uri="{96DAC541-7B7A-43D3-8B79-37D633B846F1}">
                  <asvg:svgBlip xmlns:asvg="http://schemas.microsoft.com/office/drawing/2016/SVG/main" r:embed="rId3"/>
                </a:ext>
              </a:extLst>
            </a:blip>
            <a:stretch>
              <a:fillRect/>
            </a:stretch>
          </a:blipFill>
        </p:spPr>
      </p:sp>
      <p:sp>
        <p:nvSpPr>
          <p:cNvPr id="15" name="TextBox 15"/>
          <p:cNvSpPr txBox="1"/>
          <p:nvPr/>
        </p:nvSpPr>
        <p:spPr>
          <a:xfrm>
            <a:off x="17259300" y="9558215"/>
            <a:ext cx="152400" cy="200025"/>
          </a:xfrm>
          <a:prstGeom prst="rect">
            <a:avLst/>
          </a:prstGeom>
        </p:spPr>
        <p:txBody>
          <a:bodyPr wrap="none" lIns="0" tIns="0" rIns="0" bIns="0" rtlCol="0" anchor="t">
            <a:spAutoFit/>
          </a:bodyPr>
          <a:lstStyle/>
          <a:p>
            <a:pPr algn="ctr">
              <a:lnSpc>
                <a:spcPts val="2800"/>
              </a:lnSpc>
              <a:spcBef>
                <a:spcPct val="0"/>
              </a:spcBef>
            </a:pPr>
            <a:r>
              <a:rPr lang="en-US" sz="2000" b="1">
                <a:solidFill>
                  <a:srgbClr val="FFFFFF"/>
                </a:solidFill>
                <a:latin typeface="Canva Sans Bold"/>
                <a:ea typeface="Canva Sans Bold"/>
                <a:cs typeface="Canva Sans Bold"/>
                <a:sym typeface="Canva Sans Bold"/>
              </a:rPr>
              <a:t>9</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1509</Words>
  <Application>Microsoft Office PowerPoint</Application>
  <PresentationFormat>Custom</PresentationFormat>
  <Paragraphs>177</Paragraphs>
  <Slides>18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18</vt:i4>
      </vt:variant>
    </vt:vector>
  </HeadingPairs>
  <TitlesOfParts>
    <vt:vector size="30" baseType="lpstr">
      <vt:lpstr>Arimo Bold</vt:lpstr>
      <vt:lpstr>Canva Sans</vt:lpstr>
      <vt:lpstr>Arial</vt:lpstr>
      <vt:lpstr>Arimo</vt:lpstr>
      <vt:lpstr>Poppins Bold</vt:lpstr>
      <vt:lpstr>Poppins</vt:lpstr>
      <vt:lpstr>Poppins Ultra-Bold</vt:lpstr>
      <vt:lpstr>Solway</vt:lpstr>
      <vt:lpstr>Calibri</vt:lpstr>
      <vt:lpstr>Canva Sans Bold</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Student Management System</dc:title>
  <cp:lastModifiedBy>Mihir Bhayani</cp:lastModifiedBy>
  <cp:revision>2</cp:revision>
  <dcterms:created xsi:type="dcterms:W3CDTF">2006-08-16T00:00:00Z</dcterms:created>
  <dcterms:modified xsi:type="dcterms:W3CDTF">2024-12-31T11:29:58Z</dcterms:modified>
  <dc:identifier>DAGa1vogStY</dc:identifier>
</cp:coreProperties>
</file>